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1" r:id="rId2"/>
    <p:sldId id="386" r:id="rId3"/>
    <p:sldId id="387" r:id="rId4"/>
    <p:sldId id="388" r:id="rId5"/>
    <p:sldId id="389" r:id="rId6"/>
    <p:sldId id="390" r:id="rId7"/>
    <p:sldId id="391" r:id="rId8"/>
    <p:sldId id="392" r:id="rId9"/>
    <p:sldId id="393" r:id="rId10"/>
    <p:sldId id="394" r:id="rId11"/>
    <p:sldId id="395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4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284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76073906-E83F-44B7-A596-1AEEB176DE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2AC7995-E2D8-42D8-8689-62E09BF3B5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F6A38-DD64-416B-8423-851BC5AEE3F2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6CCE1ED-F36A-44DF-8BBD-23C95D2D5F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E6368BF-1622-4E01-928D-9CE99B4304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A5121-95EE-47F8-B096-5C70B88732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948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2B029-2F07-4EB6-9074-BB0132950C3C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33195-8C0B-49F9-B15A-AE47AC0E6B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2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7C32B-C1F1-4ACE-8AD8-88A0CABE52D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88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7C32B-C1F1-4ACE-8AD8-88A0CABE52D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435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7C32B-C1F1-4ACE-8AD8-88A0CABE52D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593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7C32B-C1F1-4ACE-8AD8-88A0CABE52D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60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7C32B-C1F1-4ACE-8AD8-88A0CABE52D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302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7C32B-C1F1-4ACE-8AD8-88A0CABE52D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073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7C32B-C1F1-4ACE-8AD8-88A0CABE52D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721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7C32B-C1F1-4ACE-8AD8-88A0CABE52D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316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7C32B-C1F1-4ACE-8AD8-88A0CABE52D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120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7C32B-C1F1-4ACE-8AD8-88A0CABE52D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703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7C32B-C1F1-4ACE-8AD8-88A0CABE52D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078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D949E7-4CE5-4C5B-B0B8-6DFF7CF14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F0838B3-4A5E-4F04-A7E3-75002B0D09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89973E-13E1-43F1-B9CC-ABBFF009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FEFD-7E14-4146-97D7-31E27F55759B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1864D7-83D9-4BD0-AD76-AB43BE64D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884113-7F31-4899-8AF0-0BE39DE5C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906F-28E4-4347-B568-C5B87377F4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6932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E9B75-1D79-455B-B792-8582DF56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80B8AF2-AE7A-475D-A245-54713BEB9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1BD4C0-BBF7-4247-878C-F7AACB174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FEFD-7E14-4146-97D7-31E27F55759B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0EF15A-DB7D-4791-909E-BBCC7811A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A4E4FD-216F-4C9F-968A-A34892239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906F-28E4-4347-B568-C5B87377F4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99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C4FD281-E1F9-413E-869E-D3FD19FD68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F5E3B0E-445E-462E-9E9F-1799975513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2EA0DE-9E45-4894-857B-AED031DC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FEFD-7E14-4146-97D7-31E27F55759B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D2BD7A-1DF5-42EB-8EFC-08BB5953F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D129FA-3AD5-40ED-96B2-8E73F141E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906F-28E4-4347-B568-C5B87377F4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10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E4CDA7-0566-49E7-A925-B079F5117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B7CF12-D925-403F-AEB2-555DD7B87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93B2EC-31EA-4FC4-86DE-0C7833C58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FEFD-7E14-4146-97D7-31E27F55759B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01BDF0-BAD5-4B2A-B583-DBF632120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709AC5-0B63-4186-96B3-1AED7CFEB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906F-28E4-4347-B568-C5B87377F4F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圆角矩形 4">
            <a:extLst>
              <a:ext uri="{FF2B5EF4-FFF2-40B4-BE49-F238E27FC236}">
                <a16:creationId xmlns:a16="http://schemas.microsoft.com/office/drawing/2014/main" id="{5A0FC011-20DF-4F60-8366-5A52246C1117}"/>
              </a:ext>
            </a:extLst>
          </p:cNvPr>
          <p:cNvSpPr/>
          <p:nvPr userDrawn="1"/>
        </p:nvSpPr>
        <p:spPr>
          <a:xfrm>
            <a:off x="1139633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A6C0411-D0C0-4AB5-A1C1-71FE92E7A691}"/>
              </a:ext>
            </a:extLst>
          </p:cNvPr>
          <p:cNvSpPr txBox="1"/>
          <p:nvPr userDrawn="1"/>
        </p:nvSpPr>
        <p:spPr>
          <a:xfrm>
            <a:off x="449179" y="185738"/>
            <a:ext cx="11293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AFABAB"/>
                </a:solidFill>
                <a:effectLst/>
                <a:latin typeface="迷你简菱心" panose="02010609000101010101" pitchFamily="49" charset="-122"/>
                <a:ea typeface="迷你简菱心" panose="02010609000101010101" pitchFamily="49" charset="-122"/>
              </a:rPr>
              <a:t>生物与医药工程博士导师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FA1E793-F61E-4728-B8BF-1673DC1C34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58" y="189727"/>
            <a:ext cx="1091268" cy="44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531909-A858-421F-8957-CC25ED2D7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5C3D406-BD0A-42B5-8A6D-8485750AE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7D18E1-EF22-4D65-A3E7-A30F2AED6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FEFD-7E14-4146-97D7-31E27F55759B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61FF31-EF63-4960-8B15-7093C5390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FFA2C6-DF3B-427A-9C33-6807F5A28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906F-28E4-4347-B568-C5B87377F4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70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62EFBB-D043-4EDE-B850-467E297B0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EA701E-217F-43F8-A8B6-1BEA15886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A8E9A2-20F7-41D7-8576-8B348F86E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507583E-F78A-4510-BFC1-4C46E1E76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FEFD-7E14-4146-97D7-31E27F55759B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DAF28F0-15B6-41F3-B5F7-52974CD90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279E25-1E08-4581-9008-9C8537DE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906F-28E4-4347-B568-C5B87377F4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33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8FC498-26AA-4942-A0D5-786BFB347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F636CE2-454A-49E4-BF80-EBFAADB07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0E1D972-7CFF-45BF-AACD-A5028EE3C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0DE193F-3DF6-474C-A519-8451233C15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0D41890-9D4C-48B7-B298-6105BEC7B1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48375A6-02B0-4711-AF1B-1AA07D0A1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FEFD-7E14-4146-97D7-31E27F55759B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E77183D-5F5B-4596-B5E9-E3785DCFF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EF490A0-4FF5-4CCA-A987-E3560B883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906F-28E4-4347-B568-C5B87377F4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006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494E6F-A25B-475D-B8C6-859E820DC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84CFB99-D702-4EA1-B82C-81B0903E1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FEFD-7E14-4146-97D7-31E27F55759B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59D5E3D-718A-4370-8041-CBA2D1AF2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D877FD-8858-48CD-8680-31F23C9CC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906F-28E4-4347-B568-C5B87377F4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705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F072EED-DC37-49E9-BAD4-ABC0FF53A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FEFD-7E14-4146-97D7-31E27F55759B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58BB488-6D16-4BF3-91F1-6C58A1986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90D3003-6B3A-4430-8433-D8B965D44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906F-28E4-4347-B568-C5B87377F4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516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F0946A-C9CE-4C04-8088-C5E416C29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4418A6-9BC0-4BF1-B5D6-82AF9A676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CD662F0-7677-44C6-B428-2743DB970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19F256E-8618-4350-B01A-1D93C153D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FEFD-7E14-4146-97D7-31E27F55759B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63D4CF-193F-46C4-BD96-0F187EFE8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0703D57-FFB0-45A5-956F-54BD4E959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906F-28E4-4347-B568-C5B87377F4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720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2A996C-827F-40A1-BA7F-E9A4FA44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8761024-825D-4AB6-A79A-292CB29BA5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CA15D3B-A14C-416E-ADF2-4A6A21395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BB5DA44-6D07-4084-82F4-F42A03EBD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FEFD-7E14-4146-97D7-31E27F55759B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4EC1214-8FB1-43C0-BE1F-AAA3B0B2C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51D98C1-94FF-4F77-8ABE-4BC89D256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906F-28E4-4347-B568-C5B87377F4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533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8A86DA7-0F77-4027-B746-FCC02C737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D015B7-07F7-4F98-B7E2-2BBD336FC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BEF2B8-6E95-4BB0-AC1E-771B1E59C7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1FEFD-7E14-4146-97D7-31E27F55759B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F5B9FC-B729-4D28-A845-485FE18CA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DE5F24-F179-4E3B-9ED4-CB00B77E6D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4906F-28E4-4347-B568-C5B87377F4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60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id="{A9FBB4E9-CCCA-4356-8CD9-97E6D674A5C4}"/>
              </a:ext>
            </a:extLst>
          </p:cNvPr>
          <p:cNvGrpSpPr/>
          <p:nvPr/>
        </p:nvGrpSpPr>
        <p:grpSpPr>
          <a:xfrm>
            <a:off x="444080" y="1751011"/>
            <a:ext cx="5407698" cy="2087340"/>
            <a:chOff x="610330" y="1751011"/>
            <a:chExt cx="5407698" cy="2087340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0F6EDE2A-B42D-4F1F-9C4F-14BCF429DC3C}"/>
                </a:ext>
              </a:extLst>
            </p:cNvPr>
            <p:cNvSpPr/>
            <p:nvPr/>
          </p:nvSpPr>
          <p:spPr>
            <a:xfrm>
              <a:off x="2601890" y="1752598"/>
              <a:ext cx="3416138" cy="2085753"/>
            </a:xfrm>
            <a:prstGeom prst="rect">
              <a:avLst/>
            </a:prstGeom>
            <a:solidFill>
              <a:srgbClr val="32B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30">
              <a:extLst>
                <a:ext uri="{FF2B5EF4-FFF2-40B4-BE49-F238E27FC236}">
                  <a16:creationId xmlns:a16="http://schemas.microsoft.com/office/drawing/2014/main" id="{7E2EDFD2-8F16-4263-96D0-50E77B438EBE}"/>
                </a:ext>
              </a:extLst>
            </p:cNvPr>
            <p:cNvSpPr/>
            <p:nvPr/>
          </p:nvSpPr>
          <p:spPr>
            <a:xfrm>
              <a:off x="610330" y="1751011"/>
              <a:ext cx="45720" cy="2084832"/>
            </a:xfrm>
            <a:prstGeom prst="rect">
              <a:avLst/>
            </a:prstGeom>
            <a:solidFill>
              <a:srgbClr val="32B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68">
              <a:extLst>
                <a:ext uri="{FF2B5EF4-FFF2-40B4-BE49-F238E27FC236}">
                  <a16:creationId xmlns:a16="http://schemas.microsoft.com/office/drawing/2014/main" id="{BF94C5D6-62D8-4419-A4EE-0ACC7B8CBAC9}"/>
                </a:ext>
              </a:extLst>
            </p:cNvPr>
            <p:cNvSpPr txBox="1"/>
            <p:nvPr/>
          </p:nvSpPr>
          <p:spPr>
            <a:xfrm>
              <a:off x="3850275" y="1854886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陈匡时</a:t>
              </a:r>
              <a:endParaRPr lang="en-US" altLang="zh-HK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16C0920-0FF1-4F3D-A6BE-A4E43BDB9751}"/>
              </a:ext>
            </a:extLst>
          </p:cNvPr>
          <p:cNvGrpSpPr/>
          <p:nvPr/>
        </p:nvGrpSpPr>
        <p:grpSpPr>
          <a:xfrm>
            <a:off x="6257826" y="1752600"/>
            <a:ext cx="5412852" cy="2085753"/>
            <a:chOff x="6091576" y="1752600"/>
            <a:chExt cx="5412852" cy="2085753"/>
          </a:xfrm>
        </p:grpSpPr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D52EA675-8BA8-4013-8247-9756C1141709}"/>
                </a:ext>
              </a:extLst>
            </p:cNvPr>
            <p:cNvSpPr/>
            <p:nvPr/>
          </p:nvSpPr>
          <p:spPr>
            <a:xfrm>
              <a:off x="8106894" y="1752600"/>
              <a:ext cx="3397534" cy="2085753"/>
            </a:xfrm>
            <a:prstGeom prst="rect">
              <a:avLst/>
            </a:prstGeom>
            <a:solidFill>
              <a:srgbClr val="FF9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31">
              <a:extLst>
                <a:ext uri="{FF2B5EF4-FFF2-40B4-BE49-F238E27FC236}">
                  <a16:creationId xmlns:a16="http://schemas.microsoft.com/office/drawing/2014/main" id="{9CD0DDE8-AC36-464E-B26C-1EE280CD5D7D}"/>
                </a:ext>
              </a:extLst>
            </p:cNvPr>
            <p:cNvSpPr/>
            <p:nvPr/>
          </p:nvSpPr>
          <p:spPr>
            <a:xfrm>
              <a:off x="6091576" y="1752600"/>
              <a:ext cx="45720" cy="2084832"/>
            </a:xfrm>
            <a:prstGeom prst="rect">
              <a:avLst/>
            </a:prstGeom>
            <a:solidFill>
              <a:srgbClr val="FF9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68">
              <a:extLst>
                <a:ext uri="{FF2B5EF4-FFF2-40B4-BE49-F238E27FC236}">
                  <a16:creationId xmlns:a16="http://schemas.microsoft.com/office/drawing/2014/main" id="{7AC6F252-F75B-4F16-858F-4CF29BC2DCDE}"/>
                </a:ext>
              </a:extLst>
            </p:cNvPr>
            <p:cNvSpPr txBox="1"/>
            <p:nvPr/>
          </p:nvSpPr>
          <p:spPr>
            <a:xfrm>
              <a:off x="9398260" y="1775858"/>
              <a:ext cx="8483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陈  雷</a:t>
              </a:r>
              <a:endParaRPr lang="en-US" altLang="zh-HK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FDD9DC41-028D-4C84-9042-099C616B9276}"/>
              </a:ext>
            </a:extLst>
          </p:cNvPr>
          <p:cNvGrpSpPr/>
          <p:nvPr/>
        </p:nvGrpSpPr>
        <p:grpSpPr>
          <a:xfrm>
            <a:off x="443350" y="3931316"/>
            <a:ext cx="5408428" cy="2088483"/>
            <a:chOff x="609600" y="3931316"/>
            <a:chExt cx="5408428" cy="2088483"/>
          </a:xfrm>
        </p:grpSpPr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BF0D2B06-F373-485F-961B-360C3A1E7EC8}"/>
                </a:ext>
              </a:extLst>
            </p:cNvPr>
            <p:cNvSpPr/>
            <p:nvPr/>
          </p:nvSpPr>
          <p:spPr>
            <a:xfrm>
              <a:off x="2601890" y="3934046"/>
              <a:ext cx="3416138" cy="2085753"/>
            </a:xfrm>
            <a:prstGeom prst="rect">
              <a:avLst/>
            </a:prstGeom>
            <a:solidFill>
              <a:srgbClr val="7B7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32">
              <a:extLst>
                <a:ext uri="{FF2B5EF4-FFF2-40B4-BE49-F238E27FC236}">
                  <a16:creationId xmlns:a16="http://schemas.microsoft.com/office/drawing/2014/main" id="{8C06ADBC-D305-4AD9-81E9-8B51344B56AB}"/>
                </a:ext>
              </a:extLst>
            </p:cNvPr>
            <p:cNvSpPr/>
            <p:nvPr/>
          </p:nvSpPr>
          <p:spPr>
            <a:xfrm>
              <a:off x="609600" y="3931316"/>
              <a:ext cx="45720" cy="2084832"/>
            </a:xfrm>
            <a:prstGeom prst="rect">
              <a:avLst/>
            </a:prstGeom>
            <a:solidFill>
              <a:srgbClr val="7B7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68">
              <a:extLst>
                <a:ext uri="{FF2B5EF4-FFF2-40B4-BE49-F238E27FC236}">
                  <a16:creationId xmlns:a16="http://schemas.microsoft.com/office/drawing/2014/main" id="{05AC8922-998F-4815-BA91-56E32A638CAE}"/>
                </a:ext>
              </a:extLst>
            </p:cNvPr>
            <p:cNvSpPr txBox="1"/>
            <p:nvPr/>
          </p:nvSpPr>
          <p:spPr>
            <a:xfrm>
              <a:off x="3832903" y="3959215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陈知行</a:t>
              </a:r>
              <a:endParaRPr lang="en-US" altLang="zh-HK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56D5E0E3-169D-469F-A7B5-C1BEF615F2F3}"/>
              </a:ext>
            </a:extLst>
          </p:cNvPr>
          <p:cNvGrpSpPr/>
          <p:nvPr/>
        </p:nvGrpSpPr>
        <p:grpSpPr>
          <a:xfrm>
            <a:off x="6252545" y="3931316"/>
            <a:ext cx="5418133" cy="2088485"/>
            <a:chOff x="6086295" y="3931316"/>
            <a:chExt cx="5418133" cy="2088485"/>
          </a:xfrm>
        </p:grpSpPr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568A50DE-B75C-40A6-9731-876DDB151605}"/>
                </a:ext>
              </a:extLst>
            </p:cNvPr>
            <p:cNvSpPr/>
            <p:nvPr/>
          </p:nvSpPr>
          <p:spPr>
            <a:xfrm>
              <a:off x="8106894" y="3934048"/>
              <a:ext cx="3397534" cy="2085753"/>
            </a:xfrm>
            <a:prstGeom prst="rect">
              <a:avLst/>
            </a:prstGeom>
            <a:solidFill>
              <a:srgbClr val="3AD6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33">
              <a:extLst>
                <a:ext uri="{FF2B5EF4-FFF2-40B4-BE49-F238E27FC236}">
                  <a16:creationId xmlns:a16="http://schemas.microsoft.com/office/drawing/2014/main" id="{198923FB-9B17-4919-8C84-A651A9EEBDBD}"/>
                </a:ext>
              </a:extLst>
            </p:cNvPr>
            <p:cNvSpPr/>
            <p:nvPr/>
          </p:nvSpPr>
          <p:spPr>
            <a:xfrm>
              <a:off x="6086295" y="3931316"/>
              <a:ext cx="45720" cy="2084832"/>
            </a:xfrm>
            <a:prstGeom prst="rect">
              <a:avLst/>
            </a:prstGeom>
            <a:solidFill>
              <a:srgbClr val="3AD6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68">
              <a:extLst>
                <a:ext uri="{FF2B5EF4-FFF2-40B4-BE49-F238E27FC236}">
                  <a16:creationId xmlns:a16="http://schemas.microsoft.com/office/drawing/2014/main" id="{77664D41-CE65-4752-9093-06E99CAECEE2}"/>
                </a:ext>
              </a:extLst>
            </p:cNvPr>
            <p:cNvSpPr txBox="1"/>
            <p:nvPr/>
          </p:nvSpPr>
          <p:spPr>
            <a:xfrm>
              <a:off x="9398259" y="3966142"/>
              <a:ext cx="8483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程  强</a:t>
              </a:r>
              <a:endParaRPr lang="en-US" altLang="zh-HK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BC2D36B8-D0F8-46AC-9A91-D1505327B874}"/>
              </a:ext>
            </a:extLst>
          </p:cNvPr>
          <p:cNvSpPr txBox="1"/>
          <p:nvPr/>
        </p:nvSpPr>
        <p:spPr>
          <a:xfrm>
            <a:off x="4357601" y="1115406"/>
            <a:ext cx="3476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药物专业领域（按姓氏字母排序）</a:t>
            </a:r>
          </a:p>
        </p:txBody>
      </p:sp>
      <p:pic>
        <p:nvPicPr>
          <p:cNvPr id="33" name="图片占位符 33">
            <a:extLst>
              <a:ext uri="{FF2B5EF4-FFF2-40B4-BE49-F238E27FC236}">
                <a16:creationId xmlns:a16="http://schemas.microsoft.com/office/drawing/2014/main" id="{D4FDB33F-92E0-4865-BB4A-7FA6CE8FBE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1759" r="-474" b="9178"/>
          <a:stretch/>
        </p:blipFill>
        <p:spPr>
          <a:xfrm>
            <a:off x="6738292" y="4285788"/>
            <a:ext cx="1235235" cy="1676248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</p:spPr>
      </p:pic>
      <p:sp>
        <p:nvSpPr>
          <p:cNvPr id="35" name="TextBox 67">
            <a:extLst>
              <a:ext uri="{FF2B5EF4-FFF2-40B4-BE49-F238E27FC236}">
                <a16:creationId xmlns:a16="http://schemas.microsoft.com/office/drawing/2014/main" id="{904B5E28-60BB-49D5-8FAD-2B349F994CF7}"/>
              </a:ext>
            </a:extLst>
          </p:cNvPr>
          <p:cNvSpPr txBox="1"/>
          <p:nvPr/>
        </p:nvSpPr>
        <p:spPr>
          <a:xfrm>
            <a:off x="8267174" y="4419820"/>
            <a:ext cx="3412482" cy="1391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</a:pPr>
            <a:r>
              <a:rPr lang="zh-CN" altLang="zh-CN" sz="1200" dirty="0"/>
              <a:t>北京大学未来技术学院助理教授、研究员</a:t>
            </a:r>
          </a:p>
          <a:p>
            <a:pPr lvl="0">
              <a:lnSpc>
                <a:spcPts val="2000"/>
              </a:lnSpc>
            </a:pPr>
            <a:r>
              <a:rPr lang="zh-CN" altLang="zh-CN" sz="1200" dirty="0"/>
              <a:t>北京大学博雅青年学者</a:t>
            </a:r>
          </a:p>
          <a:p>
            <a:pPr lvl="0">
              <a:lnSpc>
                <a:spcPts val="2000"/>
              </a:lnSpc>
            </a:pPr>
            <a:r>
              <a:rPr lang="zh-CN" altLang="zh-CN" sz="1200" dirty="0"/>
              <a:t>国家</a:t>
            </a:r>
            <a:r>
              <a:rPr lang="zh-CN" altLang="en-US" sz="1200" dirty="0"/>
              <a:t>级</a:t>
            </a:r>
            <a:r>
              <a:rPr lang="zh-CN" altLang="zh-CN" sz="1200" dirty="0"/>
              <a:t>青年人才</a:t>
            </a:r>
          </a:p>
          <a:p>
            <a:pPr>
              <a:lnSpc>
                <a:spcPts val="2200"/>
              </a:lnSpc>
            </a:pPr>
            <a:r>
              <a:rPr lang="zh-CN" altLang="en-US" sz="1200" b="1" dirty="0">
                <a:latin typeface="Roboto Condensed Light" panose="02000000000000000000" pitchFamily="2" charset="0"/>
                <a:ea typeface="方正中雅宋_GBK" panose="02000000000000000000" pitchFamily="2" charset="-122"/>
              </a:rPr>
              <a:t>研究领域</a:t>
            </a:r>
            <a:endParaRPr lang="en-US" altLang="zh-CN" sz="1200" b="1" dirty="0"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200" dirty="0"/>
              <a:t>新型</a:t>
            </a:r>
            <a:r>
              <a:rPr lang="en-US" altLang="zh-CN" sz="1200" dirty="0"/>
              <a:t>mRNA</a:t>
            </a:r>
            <a:r>
              <a:rPr lang="zh-CN" altLang="zh-CN" sz="1200" dirty="0"/>
              <a:t>纳米药物的研发及其应用</a:t>
            </a:r>
            <a:endParaRPr lang="en-US" altLang="zh-CN" sz="1200" dirty="0">
              <a:solidFill>
                <a:schemeClr val="bg1"/>
              </a:solidFill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</p:txBody>
      </p:sp>
      <p:pic>
        <p:nvPicPr>
          <p:cNvPr id="37" name="图片占位符 31">
            <a:extLst>
              <a:ext uri="{FF2B5EF4-FFF2-40B4-BE49-F238E27FC236}">
                <a16:creationId xmlns:a16="http://schemas.microsoft.com/office/drawing/2014/main" id="{AE16F2A5-FDE3-458F-AAC3-A2606FEA37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39" y="4240276"/>
            <a:ext cx="1292633" cy="1767271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45" name="TextBox 67">
            <a:extLst>
              <a:ext uri="{FF2B5EF4-FFF2-40B4-BE49-F238E27FC236}">
                <a16:creationId xmlns:a16="http://schemas.microsoft.com/office/drawing/2014/main" id="{705615D9-CEFB-4D4D-859D-EC4E2AFDA7EB}"/>
              </a:ext>
            </a:extLst>
          </p:cNvPr>
          <p:cNvSpPr txBox="1"/>
          <p:nvPr/>
        </p:nvSpPr>
        <p:spPr>
          <a:xfrm>
            <a:off x="2435806" y="4291757"/>
            <a:ext cx="3397533" cy="174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zh-CN" sz="1200" dirty="0"/>
              <a:t>北京大学未来技术学院助理教授、研究员</a:t>
            </a:r>
          </a:p>
          <a:p>
            <a:pPr>
              <a:lnSpc>
                <a:spcPts val="2000"/>
              </a:lnSpc>
            </a:pPr>
            <a:r>
              <a:rPr lang="zh-CN" altLang="zh-CN" sz="1200" dirty="0"/>
              <a:t>北大</a:t>
            </a:r>
            <a:r>
              <a:rPr lang="en-US" altLang="zh-CN" sz="1200" dirty="0"/>
              <a:t>-</a:t>
            </a:r>
            <a:r>
              <a:rPr lang="zh-CN" altLang="zh-CN" sz="1200" dirty="0"/>
              <a:t>清华生命科学联合中心研究员</a:t>
            </a:r>
          </a:p>
          <a:p>
            <a:pPr>
              <a:lnSpc>
                <a:spcPts val="2000"/>
              </a:lnSpc>
            </a:pPr>
            <a:r>
              <a:rPr lang="zh-CN" altLang="zh-CN" sz="1200" dirty="0"/>
              <a:t>北京大学博雅青年学者</a:t>
            </a:r>
            <a:endParaRPr lang="en-US" altLang="zh-CN" sz="1200" dirty="0"/>
          </a:p>
          <a:p>
            <a:pPr>
              <a:lnSpc>
                <a:spcPts val="2000"/>
              </a:lnSpc>
            </a:pPr>
            <a:r>
              <a:rPr lang="zh-CN" altLang="en-US" sz="1200" dirty="0"/>
              <a:t>南京</a:t>
            </a:r>
            <a:r>
              <a:rPr lang="zh-CN" altLang="zh-CN" sz="1200" dirty="0"/>
              <a:t>浦海景珊生物技术有限公司创始人、首席科学家</a:t>
            </a:r>
            <a:endParaRPr lang="en-US" altLang="zh-HK" sz="1200" dirty="0"/>
          </a:p>
          <a:p>
            <a:r>
              <a:rPr lang="zh-CN" altLang="en-US" sz="1200" b="1" dirty="0">
                <a:latin typeface="Roboto Condensed Light" panose="02000000000000000000" pitchFamily="2" charset="0"/>
                <a:ea typeface="方正中雅宋_GBK" panose="02000000000000000000" pitchFamily="2" charset="-122"/>
              </a:rPr>
              <a:t>研究领域</a:t>
            </a:r>
            <a:endParaRPr lang="en-US" altLang="zh-CN" sz="1200" b="1" dirty="0"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  <a:p>
            <a:r>
              <a:rPr lang="zh-CN" altLang="zh-CN" sz="1200" dirty="0"/>
              <a:t>生物成像探针</a:t>
            </a:r>
            <a:r>
              <a:rPr lang="zh-CN" altLang="en-US" sz="1200" dirty="0"/>
              <a:t>、</a:t>
            </a:r>
            <a:r>
              <a:rPr lang="zh-CN" altLang="zh-CN" sz="1200" dirty="0"/>
              <a:t>分子工程与药物研发</a:t>
            </a:r>
            <a:endParaRPr lang="en-US" altLang="zh-CN" sz="1200" dirty="0"/>
          </a:p>
        </p:txBody>
      </p:sp>
      <p:pic>
        <p:nvPicPr>
          <p:cNvPr id="46" name="图片占位符 35">
            <a:extLst>
              <a:ext uri="{FF2B5EF4-FFF2-40B4-BE49-F238E27FC236}">
                <a16:creationId xmlns:a16="http://schemas.microsoft.com/office/drawing/2014/main" id="{9D26F73E-4F92-42AA-9FC1-7865B74E10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135" y="2064233"/>
            <a:ext cx="1330490" cy="1706339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</p:spPr>
      </p:pic>
      <p:sp>
        <p:nvSpPr>
          <p:cNvPr id="47" name="TextBox 67">
            <a:extLst>
              <a:ext uri="{FF2B5EF4-FFF2-40B4-BE49-F238E27FC236}">
                <a16:creationId xmlns:a16="http://schemas.microsoft.com/office/drawing/2014/main" id="{00C52D7F-719B-4EC6-872A-F025C7759223}"/>
              </a:ext>
            </a:extLst>
          </p:cNvPr>
          <p:cNvSpPr txBox="1"/>
          <p:nvPr/>
        </p:nvSpPr>
        <p:spPr>
          <a:xfrm>
            <a:off x="8267495" y="2181200"/>
            <a:ext cx="3412482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</a:pPr>
            <a:r>
              <a:rPr lang="zh-CN" altLang="zh-CN" sz="1200" dirty="0"/>
              <a:t>北京大学未来技术学院</a:t>
            </a:r>
            <a:r>
              <a:rPr lang="zh-CN" altLang="en-US" sz="1200" dirty="0"/>
              <a:t>长</a:t>
            </a:r>
            <a:r>
              <a:rPr lang="zh-CN" altLang="zh-CN" sz="1200" dirty="0"/>
              <a:t>聘副教授</a:t>
            </a:r>
          </a:p>
          <a:p>
            <a:pPr lvl="0">
              <a:lnSpc>
                <a:spcPts val="2000"/>
              </a:lnSpc>
            </a:pPr>
            <a:r>
              <a:rPr lang="zh-CN" altLang="zh-CN" sz="1200" dirty="0"/>
              <a:t>北大</a:t>
            </a:r>
            <a:r>
              <a:rPr lang="en-US" altLang="zh-CN" sz="1200" dirty="0"/>
              <a:t>-</a:t>
            </a:r>
            <a:r>
              <a:rPr lang="zh-CN" altLang="zh-CN" sz="1200" dirty="0"/>
              <a:t>清华生命科学联合中心研究员</a:t>
            </a:r>
            <a:endParaRPr lang="en-US" altLang="zh-CN" sz="1200" dirty="0"/>
          </a:p>
          <a:p>
            <a:pPr lvl="0">
              <a:lnSpc>
                <a:spcPts val="2000"/>
              </a:lnSpc>
            </a:pPr>
            <a:r>
              <a:rPr lang="zh-CN" altLang="en-US" sz="1200" dirty="0"/>
              <a:t>中国生物物理学会冷冻电子显微学分会理事</a:t>
            </a:r>
            <a:endParaRPr lang="en-US" altLang="zh-CN" sz="1200" dirty="0"/>
          </a:p>
          <a:p>
            <a:pPr lvl="0">
              <a:lnSpc>
                <a:spcPts val="2000"/>
              </a:lnSpc>
            </a:pPr>
            <a:r>
              <a:rPr lang="zh-CN" altLang="en-US" sz="1200" dirty="0"/>
              <a:t>中国生物物理学会分子生物物理分会理事</a:t>
            </a:r>
            <a:endParaRPr lang="en-US" altLang="zh-HK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Roboto Condensed Light" panose="02000000000000000000" pitchFamily="2" charset="0"/>
                <a:ea typeface="方正中雅宋_GBK" panose="02000000000000000000" pitchFamily="2" charset="-122"/>
              </a:rPr>
              <a:t>研究领域</a:t>
            </a:r>
            <a:endParaRPr lang="en-US" altLang="zh-CN" sz="1200" b="1" dirty="0"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200" dirty="0"/>
              <a:t>药物靶点的结构机制研究</a:t>
            </a:r>
            <a:endParaRPr lang="en-US" altLang="zh-CN" sz="1200" dirty="0">
              <a:solidFill>
                <a:schemeClr val="bg1"/>
              </a:solidFill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</p:txBody>
      </p:sp>
      <p:pic>
        <p:nvPicPr>
          <p:cNvPr id="48" name="图片占位符 31">
            <a:extLst>
              <a:ext uri="{FF2B5EF4-FFF2-40B4-BE49-F238E27FC236}">
                <a16:creationId xmlns:a16="http://schemas.microsoft.com/office/drawing/2014/main" id="{477FF99A-4A05-442D-BDE6-7D445BDF76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4" y="2000593"/>
            <a:ext cx="1459822" cy="1585668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49" name="TextBox 67">
            <a:extLst>
              <a:ext uri="{FF2B5EF4-FFF2-40B4-BE49-F238E27FC236}">
                <a16:creationId xmlns:a16="http://schemas.microsoft.com/office/drawing/2014/main" id="{89FF3AE2-FAC4-494B-832B-5A2333BBAB67}"/>
              </a:ext>
            </a:extLst>
          </p:cNvPr>
          <p:cNvSpPr txBox="1"/>
          <p:nvPr/>
        </p:nvSpPr>
        <p:spPr>
          <a:xfrm>
            <a:off x="2440177" y="2379040"/>
            <a:ext cx="339753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zh-CN" sz="1200" dirty="0"/>
              <a:t>北京大学未来技术学院</a:t>
            </a:r>
            <a:r>
              <a:rPr lang="zh-CN" altLang="en-US" sz="1200" dirty="0"/>
              <a:t>长聘副教授</a:t>
            </a:r>
            <a:endParaRPr lang="en-US" altLang="zh-CN" sz="1200" dirty="0"/>
          </a:p>
          <a:p>
            <a:pPr>
              <a:lnSpc>
                <a:spcPts val="2000"/>
              </a:lnSpc>
            </a:pPr>
            <a:endParaRPr lang="en-US" altLang="zh-CN" sz="1200" b="1" dirty="0"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  <a:p>
            <a:pPr>
              <a:lnSpc>
                <a:spcPts val="2000"/>
              </a:lnSpc>
            </a:pPr>
            <a:r>
              <a:rPr lang="zh-CN" altLang="en-US" sz="1200" b="1" dirty="0">
                <a:latin typeface="Roboto Condensed Light" panose="02000000000000000000" pitchFamily="2" charset="0"/>
                <a:ea typeface="方正中雅宋_GBK" panose="02000000000000000000" pitchFamily="2" charset="-122"/>
              </a:rPr>
              <a:t>研究领域</a:t>
            </a:r>
            <a:endParaRPr lang="en-US" altLang="zh-CN" sz="1200" b="1" dirty="0"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  <a:p>
            <a:pPr lvl="0"/>
            <a:r>
              <a:rPr lang="zh-CN" altLang="zh-CN" sz="1200" dirty="0"/>
              <a:t>纳米生物技术</a:t>
            </a:r>
            <a:r>
              <a:rPr lang="zh-CN" altLang="en-US" sz="1200" dirty="0"/>
              <a:t>、</a:t>
            </a:r>
            <a:r>
              <a:rPr lang="zh-CN" altLang="zh-CN" sz="1200" dirty="0"/>
              <a:t>纳米探针</a:t>
            </a:r>
            <a:r>
              <a:rPr lang="zh-CN" altLang="en-US" sz="1200" dirty="0"/>
              <a:t>、</a:t>
            </a:r>
            <a:r>
              <a:rPr lang="zh-CN" altLang="zh-CN" sz="1200" dirty="0"/>
              <a:t>单分子荧光成像</a:t>
            </a:r>
            <a:r>
              <a:rPr lang="zh-CN" altLang="en-US" sz="1200" dirty="0"/>
              <a:t>、</a:t>
            </a:r>
            <a:r>
              <a:rPr lang="zh-CN" altLang="zh-CN" sz="1200" dirty="0"/>
              <a:t>活细胞成像</a:t>
            </a:r>
            <a:r>
              <a:rPr lang="zh-CN" altLang="en-US" sz="1200" dirty="0"/>
              <a:t>、</a:t>
            </a:r>
            <a:r>
              <a:rPr lang="en-US" altLang="zh-CN" sz="1200" dirty="0"/>
              <a:t>RNA</a:t>
            </a:r>
            <a:r>
              <a:rPr lang="zh-CN" altLang="zh-CN" sz="1200" dirty="0"/>
              <a:t>自组装技术</a:t>
            </a: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61968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id="{A9FBB4E9-CCCA-4356-8CD9-97E6D674A5C4}"/>
              </a:ext>
            </a:extLst>
          </p:cNvPr>
          <p:cNvGrpSpPr/>
          <p:nvPr/>
        </p:nvGrpSpPr>
        <p:grpSpPr>
          <a:xfrm>
            <a:off x="444080" y="1751011"/>
            <a:ext cx="5407698" cy="2087340"/>
            <a:chOff x="610330" y="1751011"/>
            <a:chExt cx="5407698" cy="2087340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0F6EDE2A-B42D-4F1F-9C4F-14BCF429DC3C}"/>
                </a:ext>
              </a:extLst>
            </p:cNvPr>
            <p:cNvSpPr/>
            <p:nvPr/>
          </p:nvSpPr>
          <p:spPr>
            <a:xfrm>
              <a:off x="2601890" y="1752598"/>
              <a:ext cx="3416138" cy="2085753"/>
            </a:xfrm>
            <a:prstGeom prst="rect">
              <a:avLst/>
            </a:prstGeom>
            <a:solidFill>
              <a:srgbClr val="32B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30">
              <a:extLst>
                <a:ext uri="{FF2B5EF4-FFF2-40B4-BE49-F238E27FC236}">
                  <a16:creationId xmlns:a16="http://schemas.microsoft.com/office/drawing/2014/main" id="{7E2EDFD2-8F16-4263-96D0-50E77B438EBE}"/>
                </a:ext>
              </a:extLst>
            </p:cNvPr>
            <p:cNvSpPr/>
            <p:nvPr/>
          </p:nvSpPr>
          <p:spPr>
            <a:xfrm>
              <a:off x="610330" y="1751011"/>
              <a:ext cx="45720" cy="2084832"/>
            </a:xfrm>
            <a:prstGeom prst="rect">
              <a:avLst/>
            </a:prstGeom>
            <a:solidFill>
              <a:srgbClr val="32B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16C0920-0FF1-4F3D-A6BE-A4E43BDB9751}"/>
              </a:ext>
            </a:extLst>
          </p:cNvPr>
          <p:cNvGrpSpPr/>
          <p:nvPr/>
        </p:nvGrpSpPr>
        <p:grpSpPr>
          <a:xfrm>
            <a:off x="6257826" y="1752600"/>
            <a:ext cx="5412852" cy="2085753"/>
            <a:chOff x="6091576" y="1752600"/>
            <a:chExt cx="5412852" cy="2085753"/>
          </a:xfrm>
        </p:grpSpPr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D52EA675-8BA8-4013-8247-9756C1141709}"/>
                </a:ext>
              </a:extLst>
            </p:cNvPr>
            <p:cNvSpPr/>
            <p:nvPr/>
          </p:nvSpPr>
          <p:spPr>
            <a:xfrm>
              <a:off x="8106894" y="1752600"/>
              <a:ext cx="3397534" cy="2085753"/>
            </a:xfrm>
            <a:prstGeom prst="rect">
              <a:avLst/>
            </a:prstGeom>
            <a:solidFill>
              <a:srgbClr val="FF9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31">
              <a:extLst>
                <a:ext uri="{FF2B5EF4-FFF2-40B4-BE49-F238E27FC236}">
                  <a16:creationId xmlns:a16="http://schemas.microsoft.com/office/drawing/2014/main" id="{9CD0DDE8-AC36-464E-B26C-1EE280CD5D7D}"/>
                </a:ext>
              </a:extLst>
            </p:cNvPr>
            <p:cNvSpPr/>
            <p:nvPr/>
          </p:nvSpPr>
          <p:spPr>
            <a:xfrm>
              <a:off x="6091576" y="1752600"/>
              <a:ext cx="45720" cy="2084832"/>
            </a:xfrm>
            <a:prstGeom prst="rect">
              <a:avLst/>
            </a:prstGeom>
            <a:solidFill>
              <a:srgbClr val="FF9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FDD9DC41-028D-4C84-9042-099C616B9276}"/>
              </a:ext>
            </a:extLst>
          </p:cNvPr>
          <p:cNvGrpSpPr/>
          <p:nvPr/>
        </p:nvGrpSpPr>
        <p:grpSpPr>
          <a:xfrm>
            <a:off x="443350" y="3931316"/>
            <a:ext cx="5408428" cy="2088483"/>
            <a:chOff x="609600" y="3931316"/>
            <a:chExt cx="5408428" cy="2088483"/>
          </a:xfrm>
        </p:grpSpPr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BF0D2B06-F373-485F-961B-360C3A1E7EC8}"/>
                </a:ext>
              </a:extLst>
            </p:cNvPr>
            <p:cNvSpPr/>
            <p:nvPr/>
          </p:nvSpPr>
          <p:spPr>
            <a:xfrm>
              <a:off x="2601890" y="3934046"/>
              <a:ext cx="3416138" cy="2085753"/>
            </a:xfrm>
            <a:prstGeom prst="rect">
              <a:avLst/>
            </a:prstGeom>
            <a:solidFill>
              <a:srgbClr val="7B7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32">
              <a:extLst>
                <a:ext uri="{FF2B5EF4-FFF2-40B4-BE49-F238E27FC236}">
                  <a16:creationId xmlns:a16="http://schemas.microsoft.com/office/drawing/2014/main" id="{8C06ADBC-D305-4AD9-81E9-8B51344B56AB}"/>
                </a:ext>
              </a:extLst>
            </p:cNvPr>
            <p:cNvSpPr/>
            <p:nvPr/>
          </p:nvSpPr>
          <p:spPr>
            <a:xfrm>
              <a:off x="609600" y="3931316"/>
              <a:ext cx="45720" cy="2084832"/>
            </a:xfrm>
            <a:prstGeom prst="rect">
              <a:avLst/>
            </a:prstGeom>
            <a:solidFill>
              <a:srgbClr val="7B7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56D5E0E3-169D-469F-A7B5-C1BEF615F2F3}"/>
              </a:ext>
            </a:extLst>
          </p:cNvPr>
          <p:cNvGrpSpPr/>
          <p:nvPr/>
        </p:nvGrpSpPr>
        <p:grpSpPr>
          <a:xfrm>
            <a:off x="6252545" y="3931316"/>
            <a:ext cx="5418133" cy="2088485"/>
            <a:chOff x="6086295" y="3931316"/>
            <a:chExt cx="5418133" cy="2088485"/>
          </a:xfrm>
        </p:grpSpPr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568A50DE-B75C-40A6-9731-876DDB151605}"/>
                </a:ext>
              </a:extLst>
            </p:cNvPr>
            <p:cNvSpPr/>
            <p:nvPr/>
          </p:nvSpPr>
          <p:spPr>
            <a:xfrm>
              <a:off x="8106894" y="3934048"/>
              <a:ext cx="3397534" cy="2085753"/>
            </a:xfrm>
            <a:prstGeom prst="rect">
              <a:avLst/>
            </a:prstGeom>
            <a:solidFill>
              <a:srgbClr val="3AD6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33">
              <a:extLst>
                <a:ext uri="{FF2B5EF4-FFF2-40B4-BE49-F238E27FC236}">
                  <a16:creationId xmlns:a16="http://schemas.microsoft.com/office/drawing/2014/main" id="{198923FB-9B17-4919-8C84-A651A9EEBDBD}"/>
                </a:ext>
              </a:extLst>
            </p:cNvPr>
            <p:cNvSpPr/>
            <p:nvPr/>
          </p:nvSpPr>
          <p:spPr>
            <a:xfrm>
              <a:off x="6086295" y="3931316"/>
              <a:ext cx="45720" cy="2084832"/>
            </a:xfrm>
            <a:prstGeom prst="rect">
              <a:avLst/>
            </a:prstGeom>
            <a:solidFill>
              <a:srgbClr val="3AD6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图片占位符 33">
            <a:extLst>
              <a:ext uri="{FF2B5EF4-FFF2-40B4-BE49-F238E27FC236}">
                <a16:creationId xmlns:a16="http://schemas.microsoft.com/office/drawing/2014/main" id="{1398D05F-E0A2-A24A-89A3-9ABA917D1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64" y="4162006"/>
            <a:ext cx="1235235" cy="1623451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</p:spPr>
      </p:pic>
      <p:pic>
        <p:nvPicPr>
          <p:cNvPr id="44" name="图片占位符 41">
            <a:extLst>
              <a:ext uri="{FF2B5EF4-FFF2-40B4-BE49-F238E27FC236}">
                <a16:creationId xmlns:a16="http://schemas.microsoft.com/office/drawing/2014/main" id="{8CACC4A9-C2D8-884B-AF11-EEFDBAE14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906" y="4247882"/>
            <a:ext cx="1520980" cy="1520980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</p:spPr>
      </p:pic>
      <p:sp>
        <p:nvSpPr>
          <p:cNvPr id="29" name="TextBox 67">
            <a:extLst>
              <a:ext uri="{FF2B5EF4-FFF2-40B4-BE49-F238E27FC236}">
                <a16:creationId xmlns:a16="http://schemas.microsoft.com/office/drawing/2014/main" id="{9317B0CF-5A29-483C-98F4-59DDC6881F31}"/>
              </a:ext>
            </a:extLst>
          </p:cNvPr>
          <p:cNvSpPr txBox="1"/>
          <p:nvPr/>
        </p:nvSpPr>
        <p:spPr>
          <a:xfrm>
            <a:off x="2426773" y="4238033"/>
            <a:ext cx="3412482" cy="1778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zh-CN" altLang="zh-CN" sz="1200" dirty="0">
                <a:latin typeface="+mn-ea"/>
              </a:rPr>
              <a:t>中国工程院院士</a:t>
            </a:r>
          </a:p>
          <a:p>
            <a:pPr>
              <a:lnSpc>
                <a:spcPts val="1900"/>
              </a:lnSpc>
            </a:pPr>
            <a:r>
              <a:rPr lang="zh-CN" altLang="zh-CN" sz="1200" dirty="0">
                <a:latin typeface="+mn-ea"/>
              </a:rPr>
              <a:t>北京大学博雅讲席教授</a:t>
            </a:r>
          </a:p>
          <a:p>
            <a:pPr>
              <a:lnSpc>
                <a:spcPts val="1900"/>
              </a:lnSpc>
            </a:pPr>
            <a:r>
              <a:rPr lang="zh-CN" altLang="zh-CN" sz="1200" dirty="0">
                <a:latin typeface="+mn-ea"/>
              </a:rPr>
              <a:t>北京大学人民医院院长</a:t>
            </a:r>
            <a:endParaRPr lang="en-US" altLang="zh-CN" sz="1200" dirty="0">
              <a:latin typeface="+mn-ea"/>
            </a:endParaRPr>
          </a:p>
          <a:p>
            <a:pPr>
              <a:lnSpc>
                <a:spcPts val="1900"/>
              </a:lnSpc>
            </a:pPr>
            <a:r>
              <a:rPr lang="zh-CN" altLang="en-US" sz="1200" b="1" dirty="0">
                <a:latin typeface="Roboto Condensed Light" panose="02000000000000000000" pitchFamily="2" charset="0"/>
                <a:ea typeface="方正中雅宋_GBK" panose="02000000000000000000" pitchFamily="2" charset="-122"/>
              </a:rPr>
              <a:t>研究领域</a:t>
            </a:r>
            <a:endParaRPr lang="en-US" altLang="zh-CN" sz="1200" b="1" dirty="0"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  <a:p>
            <a:pPr lvl="0">
              <a:lnSpc>
                <a:spcPts val="1800"/>
              </a:lnSpc>
            </a:pPr>
            <a:r>
              <a:rPr lang="zh-CN" altLang="zh-CN" sz="1200" dirty="0">
                <a:latin typeface="+mn-ea"/>
              </a:rPr>
              <a:t>人工智能辅助的肺癌多组学诊疗探索</a:t>
            </a:r>
            <a:r>
              <a:rPr lang="zh-CN" altLang="en-US" sz="1200" dirty="0">
                <a:latin typeface="+mn-ea"/>
              </a:rPr>
              <a:t>、</a:t>
            </a:r>
            <a:r>
              <a:rPr lang="zh-CN" altLang="zh-CN" sz="1200" dirty="0">
                <a:latin typeface="+mn-ea"/>
              </a:rPr>
              <a:t>肺癌多模分子探针的开发及在手术导航中的应用</a:t>
            </a:r>
            <a:r>
              <a:rPr lang="zh-CN" altLang="en-US" sz="1200" dirty="0">
                <a:latin typeface="+mn-ea"/>
              </a:rPr>
              <a:t>、</a:t>
            </a:r>
            <a:r>
              <a:rPr lang="zh-CN" altLang="zh-CN" sz="1200" dirty="0">
                <a:latin typeface="+mn-ea"/>
              </a:rPr>
              <a:t>智慧医院与智慧手术室的软硬件研发</a:t>
            </a:r>
            <a:endParaRPr lang="en-US" altLang="zh-CN" sz="1200" dirty="0">
              <a:latin typeface="+mn-ea"/>
            </a:endParaRPr>
          </a:p>
        </p:txBody>
      </p:sp>
      <p:sp>
        <p:nvSpPr>
          <p:cNvPr id="30" name="TextBox 67">
            <a:extLst>
              <a:ext uri="{FF2B5EF4-FFF2-40B4-BE49-F238E27FC236}">
                <a16:creationId xmlns:a16="http://schemas.microsoft.com/office/drawing/2014/main" id="{D1C273F3-E1A9-4502-BEAC-1AC93B9872C5}"/>
              </a:ext>
            </a:extLst>
          </p:cNvPr>
          <p:cNvSpPr txBox="1"/>
          <p:nvPr/>
        </p:nvSpPr>
        <p:spPr>
          <a:xfrm>
            <a:off x="8274656" y="4247882"/>
            <a:ext cx="3416138" cy="1778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zh-CN" altLang="zh-CN" sz="1200" dirty="0">
                <a:latin typeface="+mn-ea"/>
              </a:rPr>
              <a:t>北京大学生物医学工程系教授</a:t>
            </a:r>
          </a:p>
          <a:p>
            <a:pPr lvl="0">
              <a:lnSpc>
                <a:spcPts val="1900"/>
              </a:lnSpc>
            </a:pPr>
            <a:r>
              <a:rPr lang="zh-CN" altLang="zh-CN" sz="1200" dirty="0">
                <a:latin typeface="+mn-ea"/>
              </a:rPr>
              <a:t>国家杰出青年基金获得者</a:t>
            </a:r>
          </a:p>
          <a:p>
            <a:pPr>
              <a:lnSpc>
                <a:spcPts val="1900"/>
              </a:lnSpc>
            </a:pPr>
            <a:r>
              <a:rPr lang="zh-CN" altLang="zh-CN" sz="1200" dirty="0">
                <a:latin typeface="+mn-ea"/>
              </a:rPr>
              <a:t>中国生物医学工程学会理事</a:t>
            </a:r>
            <a:endParaRPr lang="en-US" altLang="zh-CN" sz="1200" dirty="0">
              <a:latin typeface="+mn-ea"/>
            </a:endParaRPr>
          </a:p>
          <a:p>
            <a:pPr lvl="0">
              <a:lnSpc>
                <a:spcPts val="1900"/>
              </a:lnSpc>
            </a:pPr>
            <a:r>
              <a:rPr lang="zh-CN" altLang="zh-CN" sz="1200" dirty="0">
                <a:latin typeface="+mn-ea"/>
              </a:rPr>
              <a:t>国际光学工程学会</a:t>
            </a:r>
            <a:r>
              <a:rPr lang="en-US" altLang="zh-CN" sz="1200" dirty="0">
                <a:latin typeface="+mn-ea"/>
              </a:rPr>
              <a:t>Fellow (</a:t>
            </a:r>
            <a:r>
              <a:rPr lang="zh-CN" altLang="zh-CN" sz="1200" dirty="0">
                <a:latin typeface="+mn-ea"/>
              </a:rPr>
              <a:t>会士）</a:t>
            </a:r>
          </a:p>
          <a:p>
            <a:pPr>
              <a:lnSpc>
                <a:spcPts val="1900"/>
              </a:lnSpc>
            </a:pPr>
            <a:r>
              <a:rPr lang="zh-CN" altLang="en-US" sz="1200" b="1" dirty="0">
                <a:latin typeface="Roboto Condensed Light" panose="02000000000000000000" pitchFamily="2" charset="0"/>
                <a:ea typeface="方正中雅宋_GBK" panose="02000000000000000000" pitchFamily="2" charset="-122"/>
              </a:rPr>
              <a:t>研究领域</a:t>
            </a:r>
            <a:endParaRPr lang="en-US" altLang="zh-CN" sz="1200" b="1" dirty="0"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  <a:p>
            <a:pPr>
              <a:lnSpc>
                <a:spcPts val="1900"/>
              </a:lnSpc>
            </a:pPr>
            <a:r>
              <a:rPr lang="zh-CN" altLang="zh-CN" sz="1200" dirty="0">
                <a:latin typeface="+mn-ea"/>
              </a:rPr>
              <a:t>肿瘤和老年痴呆症的无创光学检测与治疗</a:t>
            </a:r>
            <a:r>
              <a:rPr lang="zh-CN" altLang="en-US" sz="1200" dirty="0">
                <a:latin typeface="+mn-ea"/>
              </a:rPr>
              <a:t>、</a:t>
            </a:r>
            <a:r>
              <a:rPr lang="zh-CN" altLang="zh-CN" sz="1200" dirty="0">
                <a:latin typeface="+mn-ea"/>
              </a:rPr>
              <a:t>生物医学光学仪器的自主创制</a:t>
            </a:r>
            <a:endParaRPr lang="en-US" altLang="zh-CN" sz="1200" dirty="0">
              <a:latin typeface="+mn-ea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05C394BA-FAE2-40CA-81E1-6932362B4962}"/>
              </a:ext>
            </a:extLst>
          </p:cNvPr>
          <p:cNvSpPr txBox="1"/>
          <p:nvPr/>
        </p:nvSpPr>
        <p:spPr>
          <a:xfrm>
            <a:off x="3998941" y="1113163"/>
            <a:ext cx="4194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医疗器械专业领域（按姓氏字母排序）</a:t>
            </a:r>
          </a:p>
        </p:txBody>
      </p:sp>
      <p:pic>
        <p:nvPicPr>
          <p:cNvPr id="35" name="图片占位符 31">
            <a:extLst>
              <a:ext uri="{FF2B5EF4-FFF2-40B4-BE49-F238E27FC236}">
                <a16:creationId xmlns:a16="http://schemas.microsoft.com/office/drawing/2014/main" id="{5E7CA48B-3BDC-4FB7-820C-FD80F6EE73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70" y="1993155"/>
            <a:ext cx="1274851" cy="1744067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37" name="TextBox 67">
            <a:extLst>
              <a:ext uri="{FF2B5EF4-FFF2-40B4-BE49-F238E27FC236}">
                <a16:creationId xmlns:a16="http://schemas.microsoft.com/office/drawing/2014/main" id="{7D22DBB9-7D0D-4436-8883-E0CD2CCFBAF4}"/>
              </a:ext>
            </a:extLst>
          </p:cNvPr>
          <p:cNvSpPr txBox="1"/>
          <p:nvPr/>
        </p:nvSpPr>
        <p:spPr>
          <a:xfrm>
            <a:off x="8273143" y="2057005"/>
            <a:ext cx="3397533" cy="182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zh-CN" altLang="zh-CN" sz="1200" dirty="0"/>
              <a:t>北京大学博雅特聘教授</a:t>
            </a:r>
          </a:p>
          <a:p>
            <a:pPr>
              <a:lnSpc>
                <a:spcPts val="1700"/>
              </a:lnSpc>
            </a:pPr>
            <a:r>
              <a:rPr lang="zh-CN" altLang="zh-CN" sz="1200" dirty="0"/>
              <a:t>北京大学未来技术学院副院长</a:t>
            </a:r>
          </a:p>
          <a:p>
            <a:pPr>
              <a:lnSpc>
                <a:spcPts val="1700"/>
              </a:lnSpc>
            </a:pPr>
            <a:r>
              <a:rPr lang="zh-CN" altLang="zh-CN" sz="1200" dirty="0"/>
              <a:t>国家自然科学基金杰出青年获得者</a:t>
            </a:r>
          </a:p>
          <a:p>
            <a:pPr>
              <a:lnSpc>
                <a:spcPts val="1700"/>
              </a:lnSpc>
            </a:pPr>
            <a:r>
              <a:rPr lang="zh-CN" altLang="zh-CN" sz="1200" dirty="0"/>
              <a:t>国家生物医学成像科学中心（</a:t>
            </a:r>
            <a:r>
              <a:rPr lang="en-US" altLang="zh-CN" sz="1200" dirty="0"/>
              <a:t>NBIC</a:t>
            </a:r>
            <a:r>
              <a:rPr lang="zh-CN" altLang="zh-CN" sz="1200" dirty="0"/>
              <a:t>）副主任</a:t>
            </a:r>
          </a:p>
          <a:p>
            <a:pPr>
              <a:lnSpc>
                <a:spcPts val="1700"/>
              </a:lnSpc>
            </a:pPr>
            <a:r>
              <a:rPr lang="zh-CN" altLang="zh-CN" sz="1200" dirty="0"/>
              <a:t>多模态跨尺度生物医学成像国家重大科技基础设施副总工程师</a:t>
            </a:r>
            <a:endParaRPr lang="en-US" altLang="zh-CN" sz="1200" dirty="0"/>
          </a:p>
          <a:p>
            <a:pPr>
              <a:lnSpc>
                <a:spcPts val="1700"/>
              </a:lnSpc>
            </a:pPr>
            <a:r>
              <a:rPr lang="zh-CN" altLang="en-US" sz="1200" b="1" dirty="0">
                <a:latin typeface="Roboto Condensed Light" panose="02000000000000000000" pitchFamily="2" charset="0"/>
                <a:ea typeface="方正中雅宋_GBK" panose="02000000000000000000" pitchFamily="2" charset="-122"/>
              </a:rPr>
              <a:t>研究领域</a:t>
            </a:r>
            <a:endParaRPr lang="en-US" altLang="zh-CN" sz="1200" b="1" dirty="0"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  <a:p>
            <a:pPr>
              <a:lnSpc>
                <a:spcPts val="1700"/>
              </a:lnSpc>
            </a:pPr>
            <a:r>
              <a:rPr lang="zh-CN" altLang="zh-CN" sz="1200" dirty="0"/>
              <a:t>生物显微成像</a:t>
            </a:r>
            <a:endParaRPr lang="en-US" altLang="zh-CN" sz="1200" dirty="0"/>
          </a:p>
        </p:txBody>
      </p:sp>
      <p:sp>
        <p:nvSpPr>
          <p:cNvPr id="28" name="TextBox 68">
            <a:extLst>
              <a:ext uri="{FF2B5EF4-FFF2-40B4-BE49-F238E27FC236}">
                <a16:creationId xmlns:a16="http://schemas.microsoft.com/office/drawing/2014/main" id="{2790C62A-9DAC-46F4-B97C-E678F4CDE1EC}"/>
              </a:ext>
            </a:extLst>
          </p:cNvPr>
          <p:cNvSpPr txBox="1"/>
          <p:nvPr/>
        </p:nvSpPr>
        <p:spPr>
          <a:xfrm>
            <a:off x="9494857" y="392785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魏勋斌</a:t>
            </a:r>
            <a:endParaRPr lang="en-US" altLang="zh-HK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68">
            <a:extLst>
              <a:ext uri="{FF2B5EF4-FFF2-40B4-BE49-F238E27FC236}">
                <a16:creationId xmlns:a16="http://schemas.microsoft.com/office/drawing/2014/main" id="{A4D4842B-EB3E-4E6B-BECF-F2A99D12E925}"/>
              </a:ext>
            </a:extLst>
          </p:cNvPr>
          <p:cNvSpPr txBox="1"/>
          <p:nvPr/>
        </p:nvSpPr>
        <p:spPr>
          <a:xfrm>
            <a:off x="3574786" y="3927852"/>
            <a:ext cx="848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  俊</a:t>
            </a:r>
            <a:endParaRPr lang="en-US" altLang="zh-HK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68">
            <a:extLst>
              <a:ext uri="{FF2B5EF4-FFF2-40B4-BE49-F238E27FC236}">
                <a16:creationId xmlns:a16="http://schemas.microsoft.com/office/drawing/2014/main" id="{C9A87C6E-B68E-4123-BBC0-A5A8CF60B80E}"/>
              </a:ext>
            </a:extLst>
          </p:cNvPr>
          <p:cNvSpPr txBox="1"/>
          <p:nvPr/>
        </p:nvSpPr>
        <p:spPr>
          <a:xfrm>
            <a:off x="9501364" y="171748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孙育杰</a:t>
            </a:r>
            <a:endParaRPr lang="en-US" altLang="zh-HK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7" name="图片占位符 35">
            <a:extLst>
              <a:ext uri="{FF2B5EF4-FFF2-40B4-BE49-F238E27FC236}">
                <a16:creationId xmlns:a16="http://schemas.microsoft.com/office/drawing/2014/main" id="{41022116-A318-421D-AFAA-2C2A9D5393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27" y="2016666"/>
            <a:ext cx="1330490" cy="1553521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</p:spPr>
      </p:pic>
      <p:sp>
        <p:nvSpPr>
          <p:cNvPr id="48" name="TextBox 67">
            <a:extLst>
              <a:ext uri="{FF2B5EF4-FFF2-40B4-BE49-F238E27FC236}">
                <a16:creationId xmlns:a16="http://schemas.microsoft.com/office/drawing/2014/main" id="{8AF0615A-FE9B-4BD1-ABD8-4885759470D6}"/>
              </a:ext>
            </a:extLst>
          </p:cNvPr>
          <p:cNvSpPr txBox="1"/>
          <p:nvPr/>
        </p:nvSpPr>
        <p:spPr>
          <a:xfrm>
            <a:off x="2426773" y="2057005"/>
            <a:ext cx="3648127" cy="182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700"/>
              </a:lnSpc>
            </a:pPr>
            <a:r>
              <a:rPr lang="zh-CN" altLang="zh-CN" sz="1200" dirty="0"/>
              <a:t>北京大学未来技术学院教授</a:t>
            </a:r>
          </a:p>
          <a:p>
            <a:pPr lvl="0">
              <a:lnSpc>
                <a:spcPts val="1700"/>
              </a:lnSpc>
            </a:pPr>
            <a:r>
              <a:rPr lang="zh-CN" altLang="zh-CN" sz="1200" dirty="0"/>
              <a:t>教育部长江学者特聘教授</a:t>
            </a:r>
            <a:r>
              <a:rPr lang="zh-CN" altLang="en-US" sz="1200" dirty="0"/>
              <a:t>、国家杰青</a:t>
            </a:r>
            <a:endParaRPr lang="zh-CN" altLang="zh-CN" sz="1200" dirty="0"/>
          </a:p>
          <a:p>
            <a:pPr lvl="0">
              <a:lnSpc>
                <a:spcPts val="1700"/>
              </a:lnSpc>
            </a:pPr>
            <a:r>
              <a:rPr lang="zh-CN" altLang="en-US" sz="1200" dirty="0"/>
              <a:t>国家重点基础研究发展计划首席科学家</a:t>
            </a:r>
            <a:endParaRPr lang="zh-CN" altLang="zh-CN" sz="1200" dirty="0"/>
          </a:p>
          <a:p>
            <a:pPr lvl="0">
              <a:lnSpc>
                <a:spcPts val="1700"/>
              </a:lnSpc>
            </a:pPr>
            <a:r>
              <a:rPr lang="zh-CN" altLang="zh-CN" sz="1200" dirty="0"/>
              <a:t>国家重大科学仪器设备开发专项首席科学家</a:t>
            </a:r>
          </a:p>
          <a:p>
            <a:pPr lvl="0">
              <a:lnSpc>
                <a:spcPts val="1700"/>
              </a:lnSpc>
            </a:pPr>
            <a:r>
              <a:rPr lang="zh-CN" altLang="zh-CN" sz="1200" dirty="0"/>
              <a:t>美国生物与医学工程学会会</a:t>
            </a:r>
            <a:r>
              <a:rPr lang="zh-CN" altLang="en-US" sz="1200" dirty="0"/>
              <a:t>士、</a:t>
            </a:r>
            <a:r>
              <a:rPr lang="zh-CN" altLang="zh-CN" sz="1200" dirty="0"/>
              <a:t>国际光学学会会士</a:t>
            </a:r>
            <a:endParaRPr lang="en-US" altLang="zh-HK" sz="1200" dirty="0"/>
          </a:p>
          <a:p>
            <a:pPr>
              <a:lnSpc>
                <a:spcPts val="1700"/>
              </a:lnSpc>
            </a:pPr>
            <a:r>
              <a:rPr lang="zh-CN" altLang="en-US" sz="1200" b="1" dirty="0">
                <a:latin typeface="Roboto Condensed Light" panose="02000000000000000000" pitchFamily="2" charset="0"/>
                <a:ea typeface="方正中雅宋_GBK" panose="02000000000000000000" pitchFamily="2" charset="-122"/>
              </a:rPr>
              <a:t>研究领域</a:t>
            </a:r>
            <a:endParaRPr lang="en-US" altLang="zh-CN" sz="1200" b="1" dirty="0"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  <a:p>
            <a:pPr>
              <a:lnSpc>
                <a:spcPts val="1700"/>
              </a:lnSpc>
            </a:pPr>
            <a:r>
              <a:rPr lang="zh-CN" altLang="zh-CN" sz="1200" dirty="0"/>
              <a:t>分子医学影像技术与设备</a:t>
            </a:r>
            <a:r>
              <a:rPr lang="zh-CN" altLang="en-US" sz="1200" dirty="0"/>
              <a:t>、</a:t>
            </a:r>
            <a:r>
              <a:rPr lang="zh-CN" altLang="zh-CN" sz="1200" dirty="0"/>
              <a:t>视觉科学与诊疗技术</a:t>
            </a:r>
            <a:r>
              <a:rPr lang="zh-CN" altLang="en-US" sz="1200" dirty="0"/>
              <a:t>、</a:t>
            </a:r>
            <a:r>
              <a:rPr lang="zh-CN" altLang="zh-CN" sz="1200" dirty="0"/>
              <a:t>激光与光子生物医学</a:t>
            </a:r>
            <a:endParaRPr lang="en-US" altLang="zh-CN" sz="1200" dirty="0"/>
          </a:p>
        </p:txBody>
      </p:sp>
      <p:sp>
        <p:nvSpPr>
          <p:cNvPr id="49" name="TextBox 68">
            <a:extLst>
              <a:ext uri="{FF2B5EF4-FFF2-40B4-BE49-F238E27FC236}">
                <a16:creationId xmlns:a16="http://schemas.microsoft.com/office/drawing/2014/main" id="{33770B6F-E54B-4F21-8ABA-76126A9362B7}"/>
              </a:ext>
            </a:extLst>
          </p:cNvPr>
          <p:cNvSpPr txBox="1"/>
          <p:nvPr/>
        </p:nvSpPr>
        <p:spPr>
          <a:xfrm>
            <a:off x="3521886" y="171748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任秋实</a:t>
            </a:r>
            <a:endParaRPr lang="en-US" altLang="zh-HK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999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id="{A9FBB4E9-CCCA-4356-8CD9-97E6D674A5C4}"/>
              </a:ext>
            </a:extLst>
          </p:cNvPr>
          <p:cNvGrpSpPr/>
          <p:nvPr/>
        </p:nvGrpSpPr>
        <p:grpSpPr>
          <a:xfrm>
            <a:off x="444080" y="1751011"/>
            <a:ext cx="5407698" cy="2087340"/>
            <a:chOff x="610330" y="1751011"/>
            <a:chExt cx="5407698" cy="2087340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0F6EDE2A-B42D-4F1F-9C4F-14BCF429DC3C}"/>
                </a:ext>
              </a:extLst>
            </p:cNvPr>
            <p:cNvSpPr/>
            <p:nvPr/>
          </p:nvSpPr>
          <p:spPr>
            <a:xfrm>
              <a:off x="2601890" y="1752598"/>
              <a:ext cx="3416138" cy="2085753"/>
            </a:xfrm>
            <a:prstGeom prst="rect">
              <a:avLst/>
            </a:prstGeom>
            <a:solidFill>
              <a:srgbClr val="32B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30">
              <a:extLst>
                <a:ext uri="{FF2B5EF4-FFF2-40B4-BE49-F238E27FC236}">
                  <a16:creationId xmlns:a16="http://schemas.microsoft.com/office/drawing/2014/main" id="{7E2EDFD2-8F16-4263-96D0-50E77B438EBE}"/>
                </a:ext>
              </a:extLst>
            </p:cNvPr>
            <p:cNvSpPr/>
            <p:nvPr/>
          </p:nvSpPr>
          <p:spPr>
            <a:xfrm>
              <a:off x="610330" y="1751011"/>
              <a:ext cx="45720" cy="2084832"/>
            </a:xfrm>
            <a:prstGeom prst="rect">
              <a:avLst/>
            </a:prstGeom>
            <a:solidFill>
              <a:srgbClr val="32B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16C0920-0FF1-4F3D-A6BE-A4E43BDB9751}"/>
              </a:ext>
            </a:extLst>
          </p:cNvPr>
          <p:cNvGrpSpPr/>
          <p:nvPr/>
        </p:nvGrpSpPr>
        <p:grpSpPr>
          <a:xfrm>
            <a:off x="6257826" y="1752600"/>
            <a:ext cx="5412852" cy="2085753"/>
            <a:chOff x="6091576" y="1752600"/>
            <a:chExt cx="5412852" cy="2085753"/>
          </a:xfrm>
        </p:grpSpPr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D52EA675-8BA8-4013-8247-9756C1141709}"/>
                </a:ext>
              </a:extLst>
            </p:cNvPr>
            <p:cNvSpPr/>
            <p:nvPr/>
          </p:nvSpPr>
          <p:spPr>
            <a:xfrm>
              <a:off x="8106894" y="1752600"/>
              <a:ext cx="3397534" cy="2085753"/>
            </a:xfrm>
            <a:prstGeom prst="rect">
              <a:avLst/>
            </a:prstGeom>
            <a:solidFill>
              <a:srgbClr val="FF9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31">
              <a:extLst>
                <a:ext uri="{FF2B5EF4-FFF2-40B4-BE49-F238E27FC236}">
                  <a16:creationId xmlns:a16="http://schemas.microsoft.com/office/drawing/2014/main" id="{9CD0DDE8-AC36-464E-B26C-1EE280CD5D7D}"/>
                </a:ext>
              </a:extLst>
            </p:cNvPr>
            <p:cNvSpPr/>
            <p:nvPr/>
          </p:nvSpPr>
          <p:spPr>
            <a:xfrm>
              <a:off x="6091576" y="1752600"/>
              <a:ext cx="45720" cy="2084832"/>
            </a:xfrm>
            <a:prstGeom prst="rect">
              <a:avLst/>
            </a:prstGeom>
            <a:solidFill>
              <a:srgbClr val="FF9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FDD9DC41-028D-4C84-9042-099C616B9276}"/>
              </a:ext>
            </a:extLst>
          </p:cNvPr>
          <p:cNvGrpSpPr/>
          <p:nvPr/>
        </p:nvGrpSpPr>
        <p:grpSpPr>
          <a:xfrm>
            <a:off x="443350" y="3931316"/>
            <a:ext cx="5408428" cy="2088483"/>
            <a:chOff x="609600" y="3931316"/>
            <a:chExt cx="5408428" cy="2088483"/>
          </a:xfrm>
        </p:grpSpPr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BF0D2B06-F373-485F-961B-360C3A1E7EC8}"/>
                </a:ext>
              </a:extLst>
            </p:cNvPr>
            <p:cNvSpPr/>
            <p:nvPr/>
          </p:nvSpPr>
          <p:spPr>
            <a:xfrm>
              <a:off x="2601890" y="3934046"/>
              <a:ext cx="3416138" cy="2085753"/>
            </a:xfrm>
            <a:prstGeom prst="rect">
              <a:avLst/>
            </a:prstGeom>
            <a:solidFill>
              <a:srgbClr val="7B7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32">
              <a:extLst>
                <a:ext uri="{FF2B5EF4-FFF2-40B4-BE49-F238E27FC236}">
                  <a16:creationId xmlns:a16="http://schemas.microsoft.com/office/drawing/2014/main" id="{8C06ADBC-D305-4AD9-81E9-8B51344B56AB}"/>
                </a:ext>
              </a:extLst>
            </p:cNvPr>
            <p:cNvSpPr/>
            <p:nvPr/>
          </p:nvSpPr>
          <p:spPr>
            <a:xfrm>
              <a:off x="609600" y="3931316"/>
              <a:ext cx="45720" cy="2084832"/>
            </a:xfrm>
            <a:prstGeom prst="rect">
              <a:avLst/>
            </a:prstGeom>
            <a:solidFill>
              <a:srgbClr val="7B7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68">
              <a:extLst>
                <a:ext uri="{FF2B5EF4-FFF2-40B4-BE49-F238E27FC236}">
                  <a16:creationId xmlns:a16="http://schemas.microsoft.com/office/drawing/2014/main" id="{05AC8922-998F-4815-BA91-56E32A638CAE}"/>
                </a:ext>
              </a:extLst>
            </p:cNvPr>
            <p:cNvSpPr txBox="1"/>
            <p:nvPr/>
          </p:nvSpPr>
          <p:spPr>
            <a:xfrm>
              <a:off x="3688137" y="4041130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谢天宇</a:t>
              </a:r>
              <a:endParaRPr lang="en-US" altLang="zh-HK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3" name="图片占位符 31">
            <a:extLst>
              <a:ext uri="{FF2B5EF4-FFF2-40B4-BE49-F238E27FC236}">
                <a16:creationId xmlns:a16="http://schemas.microsoft.com/office/drawing/2014/main" id="{A40613EC-13E0-1948-87E2-16E83B4D6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94" y="1972645"/>
            <a:ext cx="1285288" cy="1767271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91D4CEE7-B9A4-4990-AAC2-B67932827333}"/>
              </a:ext>
            </a:extLst>
          </p:cNvPr>
          <p:cNvSpPr txBox="1"/>
          <p:nvPr/>
        </p:nvSpPr>
        <p:spPr>
          <a:xfrm>
            <a:off x="3998941" y="1113163"/>
            <a:ext cx="4194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医疗器械专业领域（按姓氏字母排序）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7B2F7A83-0B8B-4E50-8C8A-8CF938845DD2}"/>
              </a:ext>
            </a:extLst>
          </p:cNvPr>
          <p:cNvGrpSpPr/>
          <p:nvPr/>
        </p:nvGrpSpPr>
        <p:grpSpPr>
          <a:xfrm>
            <a:off x="6252545" y="3931316"/>
            <a:ext cx="5418133" cy="2088485"/>
            <a:chOff x="6086295" y="3931316"/>
            <a:chExt cx="5418133" cy="2088485"/>
          </a:xfrm>
        </p:grpSpPr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09A1A8ED-B97F-4630-BB8E-332B18E6D375}"/>
                </a:ext>
              </a:extLst>
            </p:cNvPr>
            <p:cNvSpPr/>
            <p:nvPr/>
          </p:nvSpPr>
          <p:spPr>
            <a:xfrm>
              <a:off x="8106894" y="3934048"/>
              <a:ext cx="3397534" cy="2085753"/>
            </a:xfrm>
            <a:prstGeom prst="rect">
              <a:avLst/>
            </a:prstGeom>
            <a:solidFill>
              <a:srgbClr val="3AD6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33">
              <a:extLst>
                <a:ext uri="{FF2B5EF4-FFF2-40B4-BE49-F238E27FC236}">
                  <a16:creationId xmlns:a16="http://schemas.microsoft.com/office/drawing/2014/main" id="{622AE700-00E0-4861-9E84-27D8C685885D}"/>
                </a:ext>
              </a:extLst>
            </p:cNvPr>
            <p:cNvSpPr/>
            <p:nvPr/>
          </p:nvSpPr>
          <p:spPr>
            <a:xfrm>
              <a:off x="6086295" y="3931316"/>
              <a:ext cx="45720" cy="2084832"/>
            </a:xfrm>
            <a:prstGeom prst="rect">
              <a:avLst/>
            </a:prstGeom>
            <a:solidFill>
              <a:srgbClr val="3AD6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68">
              <a:extLst>
                <a:ext uri="{FF2B5EF4-FFF2-40B4-BE49-F238E27FC236}">
                  <a16:creationId xmlns:a16="http://schemas.microsoft.com/office/drawing/2014/main" id="{6AEEEFE7-77F2-4DD1-873C-BC12C9653187}"/>
                </a:ext>
              </a:extLst>
            </p:cNvPr>
            <p:cNvSpPr txBox="1"/>
            <p:nvPr/>
          </p:nvSpPr>
          <p:spPr>
            <a:xfrm>
              <a:off x="9345360" y="3936124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朱怀球</a:t>
              </a:r>
              <a:endParaRPr lang="en-US" altLang="zh-HK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5" name="图片占位符 41">
            <a:extLst>
              <a:ext uri="{FF2B5EF4-FFF2-40B4-BE49-F238E27FC236}">
                <a16:creationId xmlns:a16="http://schemas.microsoft.com/office/drawing/2014/main" id="{A9482E9E-FC6F-4D5A-B0C9-91F283291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032" y="4186147"/>
            <a:ext cx="1253657" cy="1705425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</p:spPr>
      </p:pic>
      <p:sp>
        <p:nvSpPr>
          <p:cNvPr id="31" name="TextBox 67">
            <a:extLst>
              <a:ext uri="{FF2B5EF4-FFF2-40B4-BE49-F238E27FC236}">
                <a16:creationId xmlns:a16="http://schemas.microsoft.com/office/drawing/2014/main" id="{AD91CC95-17F2-48F4-BE53-07DD408532A3}"/>
              </a:ext>
            </a:extLst>
          </p:cNvPr>
          <p:cNvSpPr txBox="1"/>
          <p:nvPr/>
        </p:nvSpPr>
        <p:spPr>
          <a:xfrm>
            <a:off x="8254540" y="4241185"/>
            <a:ext cx="3416138" cy="182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700"/>
              </a:lnSpc>
            </a:pPr>
            <a:r>
              <a:rPr lang="zh-CN" altLang="zh-CN" sz="1200" dirty="0"/>
              <a:t>北京大学未来技术学院教授</a:t>
            </a:r>
            <a:r>
              <a:rPr lang="zh-CN" altLang="en-US" sz="1200" dirty="0"/>
              <a:t>、党委书记</a:t>
            </a:r>
            <a:endParaRPr lang="zh-CN" altLang="zh-CN" sz="1200" dirty="0"/>
          </a:p>
          <a:p>
            <a:pPr lvl="0">
              <a:lnSpc>
                <a:spcPts val="1700"/>
              </a:lnSpc>
            </a:pPr>
            <a:r>
              <a:rPr lang="zh-CN" altLang="zh-CN" sz="1200" dirty="0"/>
              <a:t>北京生物信息学研究会秘书长</a:t>
            </a:r>
          </a:p>
          <a:p>
            <a:pPr lvl="0">
              <a:lnSpc>
                <a:spcPts val="1700"/>
              </a:lnSpc>
            </a:pPr>
            <a:r>
              <a:rPr lang="zh-CN" altLang="zh-CN" sz="1200" dirty="0"/>
              <a:t>中国生物工程学会计算生物学与生物信息学专业委员会委员</a:t>
            </a:r>
          </a:p>
          <a:p>
            <a:pPr>
              <a:lnSpc>
                <a:spcPts val="1700"/>
              </a:lnSpc>
            </a:pPr>
            <a:r>
              <a:rPr lang="zh-CN" altLang="zh-CN" sz="1200" dirty="0"/>
              <a:t>北京生物医学工程等学术期刊编委</a:t>
            </a:r>
            <a:endParaRPr lang="en-US" altLang="zh-CN" sz="1200" dirty="0"/>
          </a:p>
          <a:p>
            <a:pPr>
              <a:lnSpc>
                <a:spcPts val="1700"/>
              </a:lnSpc>
            </a:pPr>
            <a:r>
              <a:rPr lang="zh-CN" altLang="en-US" sz="1200" b="1" dirty="0">
                <a:latin typeface="Roboto Condensed Light" panose="02000000000000000000" pitchFamily="2" charset="0"/>
                <a:ea typeface="方正中雅宋_GBK" panose="02000000000000000000" pitchFamily="2" charset="-122"/>
              </a:rPr>
              <a:t>研究领域</a:t>
            </a:r>
            <a:endParaRPr lang="en-US" altLang="zh-CN" sz="1200" b="1" dirty="0"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  <a:p>
            <a:pPr lvl="0">
              <a:lnSpc>
                <a:spcPts val="1700"/>
              </a:lnSpc>
            </a:pPr>
            <a:r>
              <a:rPr lang="zh-CN" altLang="zh-CN" sz="1200" dirty="0"/>
              <a:t>生物信息学与计算生物医学</a:t>
            </a:r>
            <a:r>
              <a:rPr lang="zh-CN" altLang="en-US" sz="1200" dirty="0"/>
              <a:t>、</a:t>
            </a:r>
            <a:r>
              <a:rPr lang="zh-CN" altLang="zh-CN" sz="1200" dirty="0"/>
              <a:t>医学大数据挖掘与分析</a:t>
            </a:r>
            <a:endParaRPr lang="en-US" altLang="zh-CN" sz="1200" dirty="0"/>
          </a:p>
        </p:txBody>
      </p:sp>
      <p:pic>
        <p:nvPicPr>
          <p:cNvPr id="35" name="图片占位符 33">
            <a:extLst>
              <a:ext uri="{FF2B5EF4-FFF2-40B4-BE49-F238E27FC236}">
                <a16:creationId xmlns:a16="http://schemas.microsoft.com/office/drawing/2014/main" id="{6D2E0CFA-E267-45AF-BF9E-EE22140C9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37" y="4145415"/>
            <a:ext cx="1330490" cy="1623439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</p:spPr>
      </p:pic>
      <p:sp>
        <p:nvSpPr>
          <p:cNvPr id="37" name="TextBox 67">
            <a:extLst>
              <a:ext uri="{FF2B5EF4-FFF2-40B4-BE49-F238E27FC236}">
                <a16:creationId xmlns:a16="http://schemas.microsoft.com/office/drawing/2014/main" id="{FB613528-D6C4-46E8-8012-C2E50CE257B6}"/>
              </a:ext>
            </a:extLst>
          </p:cNvPr>
          <p:cNvSpPr txBox="1"/>
          <p:nvPr/>
        </p:nvSpPr>
        <p:spPr>
          <a:xfrm>
            <a:off x="2435640" y="4566595"/>
            <a:ext cx="3412482" cy="1172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1200" dirty="0"/>
              <a:t>北京大学未来技术学院教授</a:t>
            </a:r>
          </a:p>
          <a:p>
            <a:pPr lvl="0">
              <a:lnSpc>
                <a:spcPct val="150000"/>
              </a:lnSpc>
            </a:pPr>
            <a:r>
              <a:rPr lang="zh-CN" altLang="zh-CN" sz="1200" dirty="0"/>
              <a:t>教育部“体腔内局部诊疗工程中心”主任</a:t>
            </a: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Roboto Condensed Light" panose="02000000000000000000" pitchFamily="2" charset="0"/>
                <a:ea typeface="方正中雅宋_GBK" panose="02000000000000000000" pitchFamily="2" charset="-122"/>
              </a:rPr>
              <a:t>研究领域</a:t>
            </a:r>
            <a:endParaRPr lang="en-US" altLang="zh-CN" sz="1200" b="1" dirty="0"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zh-CN" sz="1200" dirty="0"/>
              <a:t>医疗仪器</a:t>
            </a:r>
            <a:r>
              <a:rPr lang="zh-CN" altLang="en-US" sz="1200" dirty="0"/>
              <a:t>、</a:t>
            </a:r>
            <a:r>
              <a:rPr lang="zh-CN" altLang="zh-CN" sz="1200" dirty="0"/>
              <a:t>医用机器人</a:t>
            </a:r>
            <a:endParaRPr lang="en-US" altLang="zh-CN" sz="1200" dirty="0"/>
          </a:p>
        </p:txBody>
      </p:sp>
      <p:sp>
        <p:nvSpPr>
          <p:cNvPr id="42" name="TextBox 68">
            <a:extLst>
              <a:ext uri="{FF2B5EF4-FFF2-40B4-BE49-F238E27FC236}">
                <a16:creationId xmlns:a16="http://schemas.microsoft.com/office/drawing/2014/main" id="{3B57999C-4082-4C5C-8ECD-66834955F56E}"/>
              </a:ext>
            </a:extLst>
          </p:cNvPr>
          <p:cNvSpPr txBox="1"/>
          <p:nvPr/>
        </p:nvSpPr>
        <p:spPr>
          <a:xfrm>
            <a:off x="9547756" y="1781985"/>
            <a:ext cx="848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席  鹏</a:t>
            </a:r>
            <a:endParaRPr lang="en-US" altLang="zh-HK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67">
            <a:extLst>
              <a:ext uri="{FF2B5EF4-FFF2-40B4-BE49-F238E27FC236}">
                <a16:creationId xmlns:a16="http://schemas.microsoft.com/office/drawing/2014/main" id="{BFAE259B-0CE1-48D6-A7C1-E9DA36122C50}"/>
              </a:ext>
            </a:extLst>
          </p:cNvPr>
          <p:cNvSpPr txBox="1"/>
          <p:nvPr/>
        </p:nvSpPr>
        <p:spPr>
          <a:xfrm>
            <a:off x="8289896" y="2167453"/>
            <a:ext cx="3397533" cy="155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zh-CN" sz="1200" dirty="0"/>
              <a:t>北京大学未来技术学院教授</a:t>
            </a:r>
          </a:p>
          <a:p>
            <a:pPr>
              <a:lnSpc>
                <a:spcPts val="2000"/>
              </a:lnSpc>
            </a:pPr>
            <a:r>
              <a:rPr lang="zh-CN" altLang="en-US" sz="1200" dirty="0"/>
              <a:t>北京大学</a:t>
            </a:r>
            <a:r>
              <a:rPr lang="zh-CN" altLang="zh-CN" sz="1200" dirty="0"/>
              <a:t>生物医学工程系副主任</a:t>
            </a:r>
          </a:p>
          <a:p>
            <a:pPr>
              <a:lnSpc>
                <a:spcPts val="2000"/>
              </a:lnSpc>
            </a:pPr>
            <a:r>
              <a:rPr lang="zh-CN" altLang="zh-CN" sz="1200" dirty="0"/>
              <a:t>国家杰出青年基金获得者</a:t>
            </a:r>
          </a:p>
          <a:p>
            <a:pPr>
              <a:lnSpc>
                <a:spcPts val="2000"/>
              </a:lnSpc>
            </a:pPr>
            <a:r>
              <a:rPr lang="zh-CN" altLang="zh-CN" sz="1200" dirty="0"/>
              <a:t>北京艾锐精仪科技有限公司首席科学家</a:t>
            </a:r>
            <a:endParaRPr lang="en-US" altLang="zh-CN" sz="1200" dirty="0"/>
          </a:p>
          <a:p>
            <a:pPr>
              <a:lnSpc>
                <a:spcPts val="2000"/>
              </a:lnSpc>
            </a:pPr>
            <a:r>
              <a:rPr lang="zh-CN" altLang="en-US" sz="1200" b="1" dirty="0">
                <a:latin typeface="Roboto Condensed Light" panose="02000000000000000000" pitchFamily="2" charset="0"/>
                <a:ea typeface="方正中雅宋_GBK" panose="02000000000000000000" pitchFamily="2" charset="-122"/>
              </a:rPr>
              <a:t>研究领域</a:t>
            </a:r>
            <a:endParaRPr lang="en-US" altLang="zh-CN" sz="1200" b="1" dirty="0"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  <a:p>
            <a:pPr lvl="0"/>
            <a:r>
              <a:rPr lang="zh-CN" altLang="zh-CN" sz="1200" dirty="0"/>
              <a:t>生物医学光学</a:t>
            </a:r>
            <a:r>
              <a:rPr lang="zh-CN" altLang="en-US" sz="1200" dirty="0"/>
              <a:t>、</a:t>
            </a:r>
            <a:r>
              <a:rPr lang="zh-CN" altLang="zh-CN" sz="1200" dirty="0"/>
              <a:t>超分辨成像技术</a:t>
            </a:r>
            <a:endParaRPr lang="en-US" altLang="zh-CN" sz="1200" dirty="0"/>
          </a:p>
        </p:txBody>
      </p:sp>
      <p:pic>
        <p:nvPicPr>
          <p:cNvPr id="46" name="图片占位符 35">
            <a:extLst>
              <a:ext uri="{FF2B5EF4-FFF2-40B4-BE49-F238E27FC236}">
                <a16:creationId xmlns:a16="http://schemas.microsoft.com/office/drawing/2014/main" id="{297C9313-635D-4BF5-B698-315845FD7B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15" y="2103602"/>
            <a:ext cx="1443734" cy="1505355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</p:spPr>
      </p:pic>
      <p:sp>
        <p:nvSpPr>
          <p:cNvPr id="47" name="TextBox 67">
            <a:extLst>
              <a:ext uri="{FF2B5EF4-FFF2-40B4-BE49-F238E27FC236}">
                <a16:creationId xmlns:a16="http://schemas.microsoft.com/office/drawing/2014/main" id="{B7A5A759-3294-439A-868F-A08DBBA69BD9}"/>
              </a:ext>
            </a:extLst>
          </p:cNvPr>
          <p:cNvSpPr txBox="1"/>
          <p:nvPr/>
        </p:nvSpPr>
        <p:spPr>
          <a:xfrm>
            <a:off x="2439296" y="2150433"/>
            <a:ext cx="3412482" cy="1691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800"/>
              </a:lnSpc>
            </a:pPr>
            <a:r>
              <a:rPr lang="zh-CN" altLang="zh-CN" sz="1200" dirty="0"/>
              <a:t>北京大学未来技术学院教授、副院长</a:t>
            </a:r>
          </a:p>
          <a:p>
            <a:pPr lvl="0">
              <a:lnSpc>
                <a:spcPts val="1800"/>
              </a:lnSpc>
            </a:pPr>
            <a:r>
              <a:rPr lang="zh-CN" altLang="en-US" sz="1200" dirty="0"/>
              <a:t>北京大学</a:t>
            </a:r>
            <a:r>
              <a:rPr lang="zh-CN" altLang="zh-CN" sz="1200" dirty="0"/>
              <a:t>生物医学工程系主任</a:t>
            </a:r>
          </a:p>
          <a:p>
            <a:pPr lvl="0">
              <a:lnSpc>
                <a:spcPts val="1800"/>
              </a:lnSpc>
            </a:pPr>
            <a:r>
              <a:rPr lang="zh-CN" altLang="zh-CN" sz="1200" dirty="0"/>
              <a:t>国家杰出青年基金获得者</a:t>
            </a:r>
          </a:p>
          <a:p>
            <a:pPr lvl="0">
              <a:lnSpc>
                <a:spcPts val="1800"/>
              </a:lnSpc>
            </a:pPr>
            <a:r>
              <a:rPr lang="zh-CN" altLang="zh-CN" sz="1200" dirty="0"/>
              <a:t>教育部长江特聘教授</a:t>
            </a:r>
          </a:p>
          <a:p>
            <a:pPr>
              <a:lnSpc>
                <a:spcPts val="1800"/>
              </a:lnSpc>
            </a:pPr>
            <a:r>
              <a:rPr lang="zh-CN" altLang="zh-CN" sz="1200" dirty="0"/>
              <a:t>重点研发项目首席科学家</a:t>
            </a:r>
            <a:endParaRPr lang="en-US" altLang="zh-HK" sz="1200" dirty="0"/>
          </a:p>
          <a:p>
            <a:pPr>
              <a:lnSpc>
                <a:spcPts val="1800"/>
              </a:lnSpc>
            </a:pPr>
            <a:r>
              <a:rPr lang="zh-CN" altLang="en-US" sz="1200" b="1" dirty="0">
                <a:latin typeface="Roboto Condensed Light" panose="02000000000000000000" pitchFamily="2" charset="0"/>
                <a:ea typeface="方正中雅宋_GBK" panose="02000000000000000000" pitchFamily="2" charset="-122"/>
              </a:rPr>
              <a:t>研究领域</a:t>
            </a:r>
            <a:endParaRPr lang="en-US" altLang="zh-CN" sz="1200" b="1" dirty="0"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  <a:p>
            <a:pPr>
              <a:lnSpc>
                <a:spcPts val="1800"/>
              </a:lnSpc>
            </a:pPr>
            <a:r>
              <a:rPr lang="zh-CN" altLang="zh-CN" sz="1200" dirty="0"/>
              <a:t>精准医学</a:t>
            </a:r>
            <a:r>
              <a:rPr lang="zh-CN" altLang="en-US" sz="1200" dirty="0"/>
              <a:t>、</a:t>
            </a:r>
            <a:r>
              <a:rPr lang="zh-CN" altLang="zh-CN" sz="1200" dirty="0"/>
              <a:t>小分子核酸技术</a:t>
            </a:r>
            <a:r>
              <a:rPr lang="zh-CN" altLang="en-US" sz="1200" dirty="0"/>
              <a:t>、</a:t>
            </a:r>
            <a:r>
              <a:rPr lang="zh-CN" altLang="zh-CN" sz="1200" dirty="0"/>
              <a:t>细胞芯片</a:t>
            </a:r>
            <a:endParaRPr lang="en-US" altLang="zh-CN" sz="1200" dirty="0"/>
          </a:p>
        </p:txBody>
      </p:sp>
      <p:sp>
        <p:nvSpPr>
          <p:cNvPr id="48" name="TextBox 68">
            <a:extLst>
              <a:ext uri="{FF2B5EF4-FFF2-40B4-BE49-F238E27FC236}">
                <a16:creationId xmlns:a16="http://schemas.microsoft.com/office/drawing/2014/main" id="{09F8A7C1-7DA4-4783-97F1-2D11EBB62A63}"/>
              </a:ext>
            </a:extLst>
          </p:cNvPr>
          <p:cNvSpPr txBox="1"/>
          <p:nvPr/>
        </p:nvSpPr>
        <p:spPr>
          <a:xfrm>
            <a:off x="3666655" y="177700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席建忠</a:t>
            </a:r>
            <a:endParaRPr lang="en-US" altLang="zh-HK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783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id="{A9FBB4E9-CCCA-4356-8CD9-97E6D674A5C4}"/>
              </a:ext>
            </a:extLst>
          </p:cNvPr>
          <p:cNvGrpSpPr/>
          <p:nvPr/>
        </p:nvGrpSpPr>
        <p:grpSpPr>
          <a:xfrm>
            <a:off x="444080" y="1751011"/>
            <a:ext cx="5407698" cy="2087340"/>
            <a:chOff x="610330" y="1751011"/>
            <a:chExt cx="5407698" cy="2087340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0F6EDE2A-B42D-4F1F-9C4F-14BCF429DC3C}"/>
                </a:ext>
              </a:extLst>
            </p:cNvPr>
            <p:cNvSpPr/>
            <p:nvPr/>
          </p:nvSpPr>
          <p:spPr>
            <a:xfrm>
              <a:off x="2601890" y="1752598"/>
              <a:ext cx="3416138" cy="2085753"/>
            </a:xfrm>
            <a:prstGeom prst="rect">
              <a:avLst/>
            </a:prstGeom>
            <a:solidFill>
              <a:srgbClr val="32B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30">
              <a:extLst>
                <a:ext uri="{FF2B5EF4-FFF2-40B4-BE49-F238E27FC236}">
                  <a16:creationId xmlns:a16="http://schemas.microsoft.com/office/drawing/2014/main" id="{7E2EDFD2-8F16-4263-96D0-50E77B438EBE}"/>
                </a:ext>
              </a:extLst>
            </p:cNvPr>
            <p:cNvSpPr/>
            <p:nvPr/>
          </p:nvSpPr>
          <p:spPr>
            <a:xfrm>
              <a:off x="610330" y="1751011"/>
              <a:ext cx="45720" cy="2084832"/>
            </a:xfrm>
            <a:prstGeom prst="rect">
              <a:avLst/>
            </a:prstGeom>
            <a:solidFill>
              <a:srgbClr val="32B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68">
              <a:extLst>
                <a:ext uri="{FF2B5EF4-FFF2-40B4-BE49-F238E27FC236}">
                  <a16:creationId xmlns:a16="http://schemas.microsoft.com/office/drawing/2014/main" id="{BF94C5D6-62D8-4419-A4EE-0ACC7B8CBAC9}"/>
                </a:ext>
              </a:extLst>
            </p:cNvPr>
            <p:cNvSpPr txBox="1"/>
            <p:nvPr/>
          </p:nvSpPr>
          <p:spPr>
            <a:xfrm>
              <a:off x="3850273" y="1772590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崔富强</a:t>
              </a:r>
              <a:endParaRPr lang="en-US" altLang="zh-HK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16C0920-0FF1-4F3D-A6BE-A4E43BDB9751}"/>
              </a:ext>
            </a:extLst>
          </p:cNvPr>
          <p:cNvGrpSpPr/>
          <p:nvPr/>
        </p:nvGrpSpPr>
        <p:grpSpPr>
          <a:xfrm>
            <a:off x="6257826" y="1752582"/>
            <a:ext cx="5412852" cy="2085771"/>
            <a:chOff x="6091576" y="1752582"/>
            <a:chExt cx="5412852" cy="2085771"/>
          </a:xfrm>
        </p:grpSpPr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D52EA675-8BA8-4013-8247-9756C1141709}"/>
                </a:ext>
              </a:extLst>
            </p:cNvPr>
            <p:cNvSpPr/>
            <p:nvPr/>
          </p:nvSpPr>
          <p:spPr>
            <a:xfrm>
              <a:off x="8106894" y="1752600"/>
              <a:ext cx="3397534" cy="2085753"/>
            </a:xfrm>
            <a:prstGeom prst="rect">
              <a:avLst/>
            </a:prstGeom>
            <a:solidFill>
              <a:srgbClr val="FF9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31">
              <a:extLst>
                <a:ext uri="{FF2B5EF4-FFF2-40B4-BE49-F238E27FC236}">
                  <a16:creationId xmlns:a16="http://schemas.microsoft.com/office/drawing/2014/main" id="{9CD0DDE8-AC36-464E-B26C-1EE280CD5D7D}"/>
                </a:ext>
              </a:extLst>
            </p:cNvPr>
            <p:cNvSpPr/>
            <p:nvPr/>
          </p:nvSpPr>
          <p:spPr>
            <a:xfrm>
              <a:off x="6091576" y="1752600"/>
              <a:ext cx="45720" cy="2084832"/>
            </a:xfrm>
            <a:prstGeom prst="rect">
              <a:avLst/>
            </a:prstGeom>
            <a:solidFill>
              <a:srgbClr val="FF9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68">
              <a:extLst>
                <a:ext uri="{FF2B5EF4-FFF2-40B4-BE49-F238E27FC236}">
                  <a16:creationId xmlns:a16="http://schemas.microsoft.com/office/drawing/2014/main" id="{7AC6F252-F75B-4F16-858F-4CF29BC2DCDE}"/>
                </a:ext>
              </a:extLst>
            </p:cNvPr>
            <p:cNvSpPr txBox="1"/>
            <p:nvPr/>
          </p:nvSpPr>
          <p:spPr>
            <a:xfrm>
              <a:off x="9345361" y="1752582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戴志飞</a:t>
              </a:r>
              <a:endParaRPr lang="en-US" altLang="zh-HK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FDD9DC41-028D-4C84-9042-099C616B9276}"/>
              </a:ext>
            </a:extLst>
          </p:cNvPr>
          <p:cNvGrpSpPr/>
          <p:nvPr/>
        </p:nvGrpSpPr>
        <p:grpSpPr>
          <a:xfrm>
            <a:off x="443350" y="3886063"/>
            <a:ext cx="5408428" cy="2133736"/>
            <a:chOff x="609600" y="3886063"/>
            <a:chExt cx="5408428" cy="2133736"/>
          </a:xfrm>
        </p:grpSpPr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BF0D2B06-F373-485F-961B-360C3A1E7EC8}"/>
                </a:ext>
              </a:extLst>
            </p:cNvPr>
            <p:cNvSpPr/>
            <p:nvPr/>
          </p:nvSpPr>
          <p:spPr>
            <a:xfrm>
              <a:off x="2601890" y="3934046"/>
              <a:ext cx="3416138" cy="2085753"/>
            </a:xfrm>
            <a:prstGeom prst="rect">
              <a:avLst/>
            </a:prstGeom>
            <a:solidFill>
              <a:srgbClr val="7B7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32">
              <a:extLst>
                <a:ext uri="{FF2B5EF4-FFF2-40B4-BE49-F238E27FC236}">
                  <a16:creationId xmlns:a16="http://schemas.microsoft.com/office/drawing/2014/main" id="{8C06ADBC-D305-4AD9-81E9-8B51344B56AB}"/>
                </a:ext>
              </a:extLst>
            </p:cNvPr>
            <p:cNvSpPr/>
            <p:nvPr/>
          </p:nvSpPr>
          <p:spPr>
            <a:xfrm>
              <a:off x="609600" y="3931316"/>
              <a:ext cx="45720" cy="2084832"/>
            </a:xfrm>
            <a:prstGeom prst="rect">
              <a:avLst/>
            </a:prstGeom>
            <a:solidFill>
              <a:srgbClr val="7B7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68">
              <a:extLst>
                <a:ext uri="{FF2B5EF4-FFF2-40B4-BE49-F238E27FC236}">
                  <a16:creationId xmlns:a16="http://schemas.microsoft.com/office/drawing/2014/main" id="{05AC8922-998F-4815-BA91-56E32A638CAE}"/>
                </a:ext>
              </a:extLst>
            </p:cNvPr>
            <p:cNvSpPr txBox="1"/>
            <p:nvPr/>
          </p:nvSpPr>
          <p:spPr>
            <a:xfrm>
              <a:off x="3832904" y="3886063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邓宏魁</a:t>
              </a:r>
              <a:endParaRPr lang="en-US" altLang="zh-HK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56D5E0E3-169D-469F-A7B5-C1BEF615F2F3}"/>
              </a:ext>
            </a:extLst>
          </p:cNvPr>
          <p:cNvGrpSpPr/>
          <p:nvPr/>
        </p:nvGrpSpPr>
        <p:grpSpPr>
          <a:xfrm>
            <a:off x="6252545" y="3903796"/>
            <a:ext cx="5418133" cy="2116005"/>
            <a:chOff x="6086295" y="3903796"/>
            <a:chExt cx="5418133" cy="2116005"/>
          </a:xfrm>
        </p:grpSpPr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568A50DE-B75C-40A6-9731-876DDB151605}"/>
                </a:ext>
              </a:extLst>
            </p:cNvPr>
            <p:cNvSpPr/>
            <p:nvPr/>
          </p:nvSpPr>
          <p:spPr>
            <a:xfrm>
              <a:off x="8106894" y="3934048"/>
              <a:ext cx="3397534" cy="2085753"/>
            </a:xfrm>
            <a:prstGeom prst="rect">
              <a:avLst/>
            </a:prstGeom>
            <a:solidFill>
              <a:srgbClr val="3AD6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33">
              <a:extLst>
                <a:ext uri="{FF2B5EF4-FFF2-40B4-BE49-F238E27FC236}">
                  <a16:creationId xmlns:a16="http://schemas.microsoft.com/office/drawing/2014/main" id="{198923FB-9B17-4919-8C84-A651A9EEBDBD}"/>
                </a:ext>
              </a:extLst>
            </p:cNvPr>
            <p:cNvSpPr/>
            <p:nvPr/>
          </p:nvSpPr>
          <p:spPr>
            <a:xfrm>
              <a:off x="6086295" y="3931316"/>
              <a:ext cx="45720" cy="2084832"/>
            </a:xfrm>
            <a:prstGeom prst="rect">
              <a:avLst/>
            </a:prstGeom>
            <a:solidFill>
              <a:srgbClr val="3AD6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68">
              <a:extLst>
                <a:ext uri="{FF2B5EF4-FFF2-40B4-BE49-F238E27FC236}">
                  <a16:creationId xmlns:a16="http://schemas.microsoft.com/office/drawing/2014/main" id="{77664D41-CE65-4752-9093-06E99CAECEE2}"/>
                </a:ext>
              </a:extLst>
            </p:cNvPr>
            <p:cNvSpPr txBox="1"/>
            <p:nvPr/>
          </p:nvSpPr>
          <p:spPr>
            <a:xfrm>
              <a:off x="9345360" y="3903796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邓旭亮</a:t>
              </a:r>
              <a:endParaRPr lang="en-US" altLang="zh-HK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297962CA-A025-44FB-A2E2-81F195C43A68}"/>
              </a:ext>
            </a:extLst>
          </p:cNvPr>
          <p:cNvSpPr txBox="1"/>
          <p:nvPr/>
        </p:nvSpPr>
        <p:spPr>
          <a:xfrm>
            <a:off x="4357601" y="1115406"/>
            <a:ext cx="3476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药物专业领域（按姓氏字母排序）</a:t>
            </a:r>
          </a:p>
        </p:txBody>
      </p:sp>
      <p:pic>
        <p:nvPicPr>
          <p:cNvPr id="35" name="图片占位符 33">
            <a:extLst>
              <a:ext uri="{FF2B5EF4-FFF2-40B4-BE49-F238E27FC236}">
                <a16:creationId xmlns:a16="http://schemas.microsoft.com/office/drawing/2014/main" id="{6915B77C-8C83-4FE5-9456-5A6479F7F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415" y="4265082"/>
            <a:ext cx="1130928" cy="1642822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</p:spPr>
      </p:pic>
      <p:sp>
        <p:nvSpPr>
          <p:cNvPr id="37" name="TextBox 67">
            <a:extLst>
              <a:ext uri="{FF2B5EF4-FFF2-40B4-BE49-F238E27FC236}">
                <a16:creationId xmlns:a16="http://schemas.microsoft.com/office/drawing/2014/main" id="{1515DA94-65AA-455F-9466-C8677E5D60BF}"/>
              </a:ext>
            </a:extLst>
          </p:cNvPr>
          <p:cNvSpPr txBox="1"/>
          <p:nvPr/>
        </p:nvSpPr>
        <p:spPr>
          <a:xfrm>
            <a:off x="8273144" y="4258749"/>
            <a:ext cx="3412482" cy="1776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zh-CN" altLang="zh-CN" sz="1200" dirty="0"/>
              <a:t>北京大学口腔医学院教授</a:t>
            </a:r>
            <a:r>
              <a:rPr lang="zh-CN" altLang="en-US" sz="1200" dirty="0"/>
              <a:t>、</a:t>
            </a:r>
            <a:r>
              <a:rPr lang="zh-CN" altLang="zh-CN" sz="1200" dirty="0"/>
              <a:t>副院长</a:t>
            </a:r>
            <a:endParaRPr lang="en-US" altLang="zh-CN" sz="1200" dirty="0"/>
          </a:p>
          <a:p>
            <a:pPr lvl="0">
              <a:lnSpc>
                <a:spcPts val="1900"/>
              </a:lnSpc>
            </a:pPr>
            <a:r>
              <a:rPr lang="zh-CN" altLang="en-US" sz="1200" dirty="0"/>
              <a:t>中国医学科学院学部委员</a:t>
            </a:r>
            <a:endParaRPr lang="en-US" altLang="zh-CN" sz="1200" dirty="0"/>
          </a:p>
          <a:p>
            <a:pPr lvl="0">
              <a:lnSpc>
                <a:spcPts val="1900"/>
              </a:lnSpc>
            </a:pPr>
            <a:r>
              <a:rPr lang="zh-CN" altLang="zh-CN" sz="1200" dirty="0"/>
              <a:t>教育部长江学者特聘教授</a:t>
            </a:r>
          </a:p>
          <a:p>
            <a:pPr lvl="0">
              <a:lnSpc>
                <a:spcPts val="1900"/>
              </a:lnSpc>
            </a:pPr>
            <a:r>
              <a:rPr lang="zh-CN" altLang="zh-CN" sz="1200" dirty="0"/>
              <a:t>国家杰出青年科学基金获得者</a:t>
            </a:r>
          </a:p>
          <a:p>
            <a:pPr>
              <a:lnSpc>
                <a:spcPts val="1900"/>
              </a:lnSpc>
            </a:pPr>
            <a:r>
              <a:rPr lang="zh-CN" altLang="zh-CN" sz="1200" dirty="0"/>
              <a:t>北京大学跨学部生物医学工程系常务副系主任</a:t>
            </a:r>
            <a:endParaRPr lang="en-US" altLang="zh-CN" sz="1200" dirty="0"/>
          </a:p>
          <a:p>
            <a:pPr>
              <a:lnSpc>
                <a:spcPts val="1900"/>
              </a:lnSpc>
            </a:pPr>
            <a:r>
              <a:rPr lang="zh-CN" altLang="en-US" sz="1200" b="1" dirty="0">
                <a:latin typeface="Roboto Condensed Light" panose="02000000000000000000" pitchFamily="2" charset="0"/>
                <a:ea typeface="方正中雅宋_GBK" panose="02000000000000000000" pitchFamily="2" charset="-122"/>
              </a:rPr>
              <a:t>研究领域</a:t>
            </a:r>
            <a:endParaRPr lang="en-US" altLang="zh-CN" sz="1200" b="1" dirty="0"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  <a:p>
            <a:pPr lvl="0">
              <a:lnSpc>
                <a:spcPts val="1900"/>
              </a:lnSpc>
            </a:pPr>
            <a:r>
              <a:rPr lang="zh-CN" altLang="zh-CN" sz="1200" dirty="0"/>
              <a:t>口腔生物材料</a:t>
            </a:r>
            <a:r>
              <a:rPr lang="zh-CN" altLang="en-US" sz="1200" dirty="0"/>
              <a:t>、</a:t>
            </a:r>
            <a:r>
              <a:rPr lang="zh-CN" altLang="zh-CN" sz="1200" dirty="0"/>
              <a:t>口腔再生医学</a:t>
            </a:r>
            <a:r>
              <a:rPr lang="zh-CN" altLang="en-US" sz="1200" dirty="0"/>
              <a:t>、</a:t>
            </a:r>
            <a:r>
              <a:rPr lang="zh-CN" altLang="zh-CN" sz="1200" dirty="0"/>
              <a:t>口腔医疗智能化</a:t>
            </a:r>
            <a:endParaRPr lang="en-US" altLang="zh-CN" sz="1200" dirty="0">
              <a:solidFill>
                <a:schemeClr val="bg1"/>
              </a:solidFill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</p:txBody>
      </p:sp>
      <p:pic>
        <p:nvPicPr>
          <p:cNvPr id="45" name="图片占位符 31">
            <a:extLst>
              <a:ext uri="{FF2B5EF4-FFF2-40B4-BE49-F238E27FC236}">
                <a16:creationId xmlns:a16="http://schemas.microsoft.com/office/drawing/2014/main" id="{CC35CE15-282B-4647-B9DA-B52AEC6622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04" y="4166197"/>
            <a:ext cx="1215698" cy="1705036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</p:spPr>
      </p:pic>
      <p:sp>
        <p:nvSpPr>
          <p:cNvPr id="46" name="TextBox 67">
            <a:extLst>
              <a:ext uri="{FF2B5EF4-FFF2-40B4-BE49-F238E27FC236}">
                <a16:creationId xmlns:a16="http://schemas.microsoft.com/office/drawing/2014/main" id="{FA011F0E-15B5-4214-B249-D0F6C589FB6E}"/>
              </a:ext>
            </a:extLst>
          </p:cNvPr>
          <p:cNvSpPr txBox="1"/>
          <p:nvPr/>
        </p:nvSpPr>
        <p:spPr>
          <a:xfrm>
            <a:off x="2444940" y="4191930"/>
            <a:ext cx="3397533" cy="2110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zh-CN" sz="1200" dirty="0">
                <a:latin typeface="+mn-ea"/>
              </a:rPr>
              <a:t>北京大学博雅讲席教授、长江学者特聘教授</a:t>
            </a:r>
          </a:p>
          <a:p>
            <a:pPr>
              <a:lnSpc>
                <a:spcPts val="2000"/>
              </a:lnSpc>
            </a:pPr>
            <a:r>
              <a:rPr lang="zh-CN" altLang="zh-CN" sz="1200" dirty="0">
                <a:latin typeface="+mn-ea"/>
              </a:rPr>
              <a:t>北京大学干细胞研究中心主任</a:t>
            </a:r>
          </a:p>
          <a:p>
            <a:pPr>
              <a:lnSpc>
                <a:spcPts val="2000"/>
              </a:lnSpc>
            </a:pPr>
            <a:r>
              <a:rPr lang="zh-CN" altLang="zh-CN" sz="1200" dirty="0">
                <a:latin typeface="+mn-ea"/>
              </a:rPr>
              <a:t>国家杰出青年科学基金获得者</a:t>
            </a:r>
          </a:p>
          <a:p>
            <a:pPr>
              <a:lnSpc>
                <a:spcPts val="2000"/>
              </a:lnSpc>
            </a:pPr>
            <a:r>
              <a:rPr lang="en-US" altLang="zh-CN" sz="1200" dirty="0">
                <a:latin typeface="+mn-ea"/>
              </a:rPr>
              <a:t>973</a:t>
            </a:r>
            <a:r>
              <a:rPr lang="zh-CN" altLang="zh-CN" sz="1200" dirty="0">
                <a:latin typeface="+mn-ea"/>
              </a:rPr>
              <a:t>项目和国家重点研发计划首席科学家</a:t>
            </a:r>
            <a:endParaRPr lang="en-US" altLang="zh-CN" sz="12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Roboto Condensed Light" panose="02000000000000000000" pitchFamily="2" charset="0"/>
                <a:ea typeface="方正中雅宋_GBK" panose="02000000000000000000" pitchFamily="2" charset="-122"/>
              </a:rPr>
              <a:t>研究领域</a:t>
            </a:r>
            <a:endParaRPr lang="en-US" altLang="zh-CN" sz="1200" b="1" dirty="0"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  <a:p>
            <a:pPr>
              <a:lnSpc>
                <a:spcPts val="1900"/>
              </a:lnSpc>
            </a:pPr>
            <a:r>
              <a:rPr lang="zh-CN" altLang="zh-CN" sz="1200" dirty="0">
                <a:latin typeface="+mn-ea"/>
              </a:rPr>
              <a:t>体细胞重编程和细胞命运调控</a:t>
            </a:r>
            <a:r>
              <a:rPr lang="zh-CN" altLang="en-US" sz="1200" dirty="0">
                <a:latin typeface="+mn-ea"/>
              </a:rPr>
              <a:t>、</a:t>
            </a:r>
            <a:r>
              <a:rPr lang="zh-CN" altLang="zh-CN" sz="1200" dirty="0">
                <a:latin typeface="+mn-ea"/>
              </a:rPr>
              <a:t>再生医学和创新疗法的临床应用和研究</a:t>
            </a:r>
            <a:endParaRPr lang="en-US" altLang="zh-CN" sz="1200" dirty="0">
              <a:latin typeface="+mn-ea"/>
            </a:endParaRPr>
          </a:p>
          <a:p>
            <a:pPr>
              <a:lnSpc>
                <a:spcPts val="2000"/>
              </a:lnSpc>
            </a:pPr>
            <a:endParaRPr lang="en-US" altLang="zh-CN" sz="1200" b="1" dirty="0"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</p:txBody>
      </p:sp>
      <p:pic>
        <p:nvPicPr>
          <p:cNvPr id="47" name="图片占位符 35">
            <a:extLst>
              <a:ext uri="{FF2B5EF4-FFF2-40B4-BE49-F238E27FC236}">
                <a16:creationId xmlns:a16="http://schemas.microsoft.com/office/drawing/2014/main" id="{7FED95C9-1869-4D81-B618-3E9F7F1755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058" y="2084146"/>
            <a:ext cx="1169320" cy="1581527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</p:spPr>
      </p:pic>
      <p:sp>
        <p:nvSpPr>
          <p:cNvPr id="48" name="TextBox 67">
            <a:extLst>
              <a:ext uri="{FF2B5EF4-FFF2-40B4-BE49-F238E27FC236}">
                <a16:creationId xmlns:a16="http://schemas.microsoft.com/office/drawing/2014/main" id="{0CF54164-7AA2-4C31-9C43-0558B0F86F76}"/>
              </a:ext>
            </a:extLst>
          </p:cNvPr>
          <p:cNvSpPr txBox="1"/>
          <p:nvPr/>
        </p:nvSpPr>
        <p:spPr>
          <a:xfrm>
            <a:off x="8287551" y="2136734"/>
            <a:ext cx="3412482" cy="1642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</a:pPr>
            <a:r>
              <a:rPr lang="zh-CN" altLang="zh-CN" sz="1200" dirty="0">
                <a:latin typeface="+mn-ea"/>
              </a:rPr>
              <a:t>北京大学未来技术学院教授</a:t>
            </a:r>
          </a:p>
          <a:p>
            <a:pPr lvl="0">
              <a:lnSpc>
                <a:spcPts val="2000"/>
              </a:lnSpc>
            </a:pPr>
            <a:r>
              <a:rPr lang="zh-CN" altLang="zh-CN" sz="1200" dirty="0">
                <a:latin typeface="+mn-ea"/>
              </a:rPr>
              <a:t>国家杰出青年科学基金获得者</a:t>
            </a:r>
          </a:p>
          <a:p>
            <a:pPr>
              <a:lnSpc>
                <a:spcPts val="2000"/>
              </a:lnSpc>
            </a:pPr>
            <a:r>
              <a:rPr lang="zh-CN" altLang="zh-CN" sz="1200" dirty="0">
                <a:latin typeface="+mn-ea"/>
              </a:rPr>
              <a:t>北京飞锐达医疗科技有限公司共同创始人、首席科学家</a:t>
            </a:r>
            <a:endParaRPr lang="en-US" altLang="zh-HK" sz="12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Roboto Condensed Light" panose="02000000000000000000" pitchFamily="2" charset="0"/>
                <a:ea typeface="方正中雅宋_GBK" panose="02000000000000000000" pitchFamily="2" charset="-122"/>
              </a:rPr>
              <a:t>研究领域</a:t>
            </a:r>
            <a:endParaRPr lang="en-US" altLang="zh-CN" sz="1200" b="1" dirty="0"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+mn-ea"/>
              </a:rPr>
              <a:t>纳米药物、基因治疗、医学超声</a:t>
            </a:r>
            <a:endParaRPr lang="en-US" altLang="zh-CN" sz="1200" dirty="0">
              <a:latin typeface="+mn-ea"/>
            </a:endParaRPr>
          </a:p>
        </p:txBody>
      </p:sp>
      <p:pic>
        <p:nvPicPr>
          <p:cNvPr id="49" name="图片占位符 41">
            <a:extLst>
              <a:ext uri="{FF2B5EF4-FFF2-40B4-BE49-F238E27FC236}">
                <a16:creationId xmlns:a16="http://schemas.microsoft.com/office/drawing/2014/main" id="{77FCA8E2-B456-4753-9AE2-DF3BF4084E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55" y="2041474"/>
            <a:ext cx="1303195" cy="1666869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</p:spPr>
      </p:pic>
      <p:sp>
        <p:nvSpPr>
          <p:cNvPr id="50" name="TextBox 67">
            <a:extLst>
              <a:ext uri="{FF2B5EF4-FFF2-40B4-BE49-F238E27FC236}">
                <a16:creationId xmlns:a16="http://schemas.microsoft.com/office/drawing/2014/main" id="{1CA27E60-B9CE-4C34-9DEB-F11A53B786E7}"/>
              </a:ext>
            </a:extLst>
          </p:cNvPr>
          <p:cNvSpPr txBox="1"/>
          <p:nvPr/>
        </p:nvSpPr>
        <p:spPr>
          <a:xfrm>
            <a:off x="2435021" y="2186969"/>
            <a:ext cx="3416138" cy="1659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</a:pPr>
            <a:r>
              <a:rPr lang="zh-CN" altLang="zh-CN" sz="1200" dirty="0">
                <a:latin typeface="+mn-ea"/>
              </a:rPr>
              <a:t>北京大学公共卫生学院研究员、博士生导师</a:t>
            </a:r>
          </a:p>
          <a:p>
            <a:pPr lvl="0">
              <a:lnSpc>
                <a:spcPts val="2000"/>
              </a:lnSpc>
            </a:pPr>
            <a:r>
              <a:rPr lang="en-US" altLang="zh-CN" sz="1200" dirty="0">
                <a:latin typeface="+mn-ea"/>
              </a:rPr>
              <a:t>WHO</a:t>
            </a:r>
            <a:r>
              <a:rPr lang="zh-CN" altLang="zh-CN" sz="1200" dirty="0">
                <a:latin typeface="+mn-ea"/>
              </a:rPr>
              <a:t>病毒性肝炎战略信息高级顾问</a:t>
            </a:r>
          </a:p>
          <a:p>
            <a:pPr lvl="0">
              <a:lnSpc>
                <a:spcPts val="2000"/>
              </a:lnSpc>
            </a:pPr>
            <a:r>
              <a:rPr lang="en-US" altLang="zh-CN" sz="1200" dirty="0">
                <a:latin typeface="+mn-ea"/>
              </a:rPr>
              <a:t>WHO</a:t>
            </a:r>
            <a:r>
              <a:rPr lang="zh-CN" altLang="zh-CN" sz="1200" dirty="0">
                <a:latin typeface="+mn-ea"/>
              </a:rPr>
              <a:t>免疫战略咨询委员会工作组成员</a:t>
            </a:r>
          </a:p>
          <a:p>
            <a:pPr>
              <a:lnSpc>
                <a:spcPts val="2200"/>
              </a:lnSpc>
            </a:pPr>
            <a:r>
              <a:rPr lang="zh-CN" altLang="zh-CN" sz="1200" dirty="0">
                <a:latin typeface="+mn-ea"/>
              </a:rPr>
              <a:t>科技部政府间国际合作项目评审专家</a:t>
            </a:r>
            <a:endParaRPr lang="en-US" altLang="zh-CN" sz="1200" b="1" dirty="0">
              <a:latin typeface="+mn-ea"/>
              <a:ea typeface="方正中雅宋_GBK" panose="02000000000000000000" pitchFamily="2" charset="-122"/>
            </a:endParaRPr>
          </a:p>
          <a:p>
            <a:pPr>
              <a:lnSpc>
                <a:spcPts val="2200"/>
              </a:lnSpc>
            </a:pPr>
            <a:r>
              <a:rPr lang="zh-CN" altLang="en-US" sz="1200" b="1" dirty="0">
                <a:latin typeface="Roboto Condensed Light" panose="02000000000000000000" pitchFamily="2" charset="0"/>
                <a:ea typeface="方正中雅宋_GBK" panose="02000000000000000000" pitchFamily="2" charset="-122"/>
              </a:rPr>
              <a:t>研究领域</a:t>
            </a:r>
            <a:endParaRPr lang="en-US" altLang="zh-CN" sz="1200" b="1" dirty="0"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  <a:p>
            <a:pPr lvl="0">
              <a:lnSpc>
                <a:spcPts val="2000"/>
              </a:lnSpc>
            </a:pPr>
            <a:r>
              <a:rPr lang="zh-CN" altLang="zh-CN" sz="1200" dirty="0"/>
              <a:t>传染病流行病学</a:t>
            </a:r>
            <a:r>
              <a:rPr lang="zh-CN" altLang="en-US" sz="1200" dirty="0"/>
              <a:t>、</a:t>
            </a:r>
            <a:r>
              <a:rPr lang="zh-CN" altLang="zh-CN" sz="1200" dirty="0"/>
              <a:t>疫苗临床研究与评价</a:t>
            </a: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47819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id="{A9FBB4E9-CCCA-4356-8CD9-97E6D674A5C4}"/>
              </a:ext>
            </a:extLst>
          </p:cNvPr>
          <p:cNvGrpSpPr/>
          <p:nvPr/>
        </p:nvGrpSpPr>
        <p:grpSpPr>
          <a:xfrm>
            <a:off x="444080" y="1751011"/>
            <a:ext cx="5407698" cy="2087340"/>
            <a:chOff x="610330" y="1751011"/>
            <a:chExt cx="5407698" cy="2087340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0F6EDE2A-B42D-4F1F-9C4F-14BCF429DC3C}"/>
                </a:ext>
              </a:extLst>
            </p:cNvPr>
            <p:cNvSpPr/>
            <p:nvPr/>
          </p:nvSpPr>
          <p:spPr>
            <a:xfrm>
              <a:off x="2601890" y="1752598"/>
              <a:ext cx="3416138" cy="2085753"/>
            </a:xfrm>
            <a:prstGeom prst="rect">
              <a:avLst/>
            </a:prstGeom>
            <a:solidFill>
              <a:srgbClr val="32B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30">
              <a:extLst>
                <a:ext uri="{FF2B5EF4-FFF2-40B4-BE49-F238E27FC236}">
                  <a16:creationId xmlns:a16="http://schemas.microsoft.com/office/drawing/2014/main" id="{7E2EDFD2-8F16-4263-96D0-50E77B438EBE}"/>
                </a:ext>
              </a:extLst>
            </p:cNvPr>
            <p:cNvSpPr/>
            <p:nvPr/>
          </p:nvSpPr>
          <p:spPr>
            <a:xfrm>
              <a:off x="610330" y="1751011"/>
              <a:ext cx="45720" cy="2084832"/>
            </a:xfrm>
            <a:prstGeom prst="rect">
              <a:avLst/>
            </a:prstGeom>
            <a:solidFill>
              <a:srgbClr val="32B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68">
              <a:extLst>
                <a:ext uri="{FF2B5EF4-FFF2-40B4-BE49-F238E27FC236}">
                  <a16:creationId xmlns:a16="http://schemas.microsoft.com/office/drawing/2014/main" id="{BF94C5D6-62D8-4419-A4EE-0ACC7B8CBAC9}"/>
                </a:ext>
              </a:extLst>
            </p:cNvPr>
            <p:cNvSpPr txBox="1"/>
            <p:nvPr/>
          </p:nvSpPr>
          <p:spPr>
            <a:xfrm>
              <a:off x="3850274" y="1772590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董尔丹</a:t>
              </a:r>
              <a:endParaRPr lang="en-US" altLang="zh-HK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16C0920-0FF1-4F3D-A6BE-A4E43BDB9751}"/>
              </a:ext>
            </a:extLst>
          </p:cNvPr>
          <p:cNvGrpSpPr/>
          <p:nvPr/>
        </p:nvGrpSpPr>
        <p:grpSpPr>
          <a:xfrm>
            <a:off x="6257826" y="1752600"/>
            <a:ext cx="5412852" cy="2085753"/>
            <a:chOff x="6091576" y="1752600"/>
            <a:chExt cx="5412852" cy="2085753"/>
          </a:xfrm>
        </p:grpSpPr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D52EA675-8BA8-4013-8247-9756C1141709}"/>
                </a:ext>
              </a:extLst>
            </p:cNvPr>
            <p:cNvSpPr/>
            <p:nvPr/>
          </p:nvSpPr>
          <p:spPr>
            <a:xfrm>
              <a:off x="8106894" y="1752600"/>
              <a:ext cx="3397534" cy="2085753"/>
            </a:xfrm>
            <a:prstGeom prst="rect">
              <a:avLst/>
            </a:prstGeom>
            <a:solidFill>
              <a:srgbClr val="FF9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31">
              <a:extLst>
                <a:ext uri="{FF2B5EF4-FFF2-40B4-BE49-F238E27FC236}">
                  <a16:creationId xmlns:a16="http://schemas.microsoft.com/office/drawing/2014/main" id="{9CD0DDE8-AC36-464E-B26C-1EE280CD5D7D}"/>
                </a:ext>
              </a:extLst>
            </p:cNvPr>
            <p:cNvSpPr/>
            <p:nvPr/>
          </p:nvSpPr>
          <p:spPr>
            <a:xfrm>
              <a:off x="6091576" y="1752600"/>
              <a:ext cx="45720" cy="2084832"/>
            </a:xfrm>
            <a:prstGeom prst="rect">
              <a:avLst/>
            </a:prstGeom>
            <a:solidFill>
              <a:srgbClr val="FF9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68">
              <a:extLst>
                <a:ext uri="{FF2B5EF4-FFF2-40B4-BE49-F238E27FC236}">
                  <a16:creationId xmlns:a16="http://schemas.microsoft.com/office/drawing/2014/main" id="{7AC6F252-F75B-4F16-858F-4CF29BC2DCDE}"/>
                </a:ext>
              </a:extLst>
            </p:cNvPr>
            <p:cNvSpPr txBox="1"/>
            <p:nvPr/>
          </p:nvSpPr>
          <p:spPr>
            <a:xfrm>
              <a:off x="9345361" y="1775858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高卫平</a:t>
              </a:r>
              <a:endParaRPr lang="en-US" altLang="zh-HK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FDD9DC41-028D-4C84-9042-099C616B9276}"/>
              </a:ext>
            </a:extLst>
          </p:cNvPr>
          <p:cNvGrpSpPr/>
          <p:nvPr/>
        </p:nvGrpSpPr>
        <p:grpSpPr>
          <a:xfrm>
            <a:off x="437381" y="3891626"/>
            <a:ext cx="5408428" cy="2091757"/>
            <a:chOff x="609600" y="3928042"/>
            <a:chExt cx="5408428" cy="2091757"/>
          </a:xfrm>
        </p:grpSpPr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BF0D2B06-F373-485F-961B-360C3A1E7EC8}"/>
                </a:ext>
              </a:extLst>
            </p:cNvPr>
            <p:cNvSpPr/>
            <p:nvPr/>
          </p:nvSpPr>
          <p:spPr>
            <a:xfrm>
              <a:off x="2601890" y="3934046"/>
              <a:ext cx="3416138" cy="2085753"/>
            </a:xfrm>
            <a:prstGeom prst="rect">
              <a:avLst/>
            </a:prstGeom>
            <a:solidFill>
              <a:srgbClr val="7B7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32">
              <a:extLst>
                <a:ext uri="{FF2B5EF4-FFF2-40B4-BE49-F238E27FC236}">
                  <a16:creationId xmlns:a16="http://schemas.microsoft.com/office/drawing/2014/main" id="{8C06ADBC-D305-4AD9-81E9-8B51344B56AB}"/>
                </a:ext>
              </a:extLst>
            </p:cNvPr>
            <p:cNvSpPr/>
            <p:nvPr/>
          </p:nvSpPr>
          <p:spPr>
            <a:xfrm>
              <a:off x="609600" y="3931316"/>
              <a:ext cx="45720" cy="2084832"/>
            </a:xfrm>
            <a:prstGeom prst="rect">
              <a:avLst/>
            </a:prstGeom>
            <a:solidFill>
              <a:srgbClr val="7B7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68">
              <a:extLst>
                <a:ext uri="{FF2B5EF4-FFF2-40B4-BE49-F238E27FC236}">
                  <a16:creationId xmlns:a16="http://schemas.microsoft.com/office/drawing/2014/main" id="{05AC8922-998F-4815-BA91-56E32A638CAE}"/>
                </a:ext>
              </a:extLst>
            </p:cNvPr>
            <p:cNvSpPr txBox="1"/>
            <p:nvPr/>
          </p:nvSpPr>
          <p:spPr>
            <a:xfrm>
              <a:off x="3832903" y="3928042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姜保国</a:t>
              </a:r>
              <a:endParaRPr lang="en-US" altLang="zh-HK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56D5E0E3-169D-469F-A7B5-C1BEF615F2F3}"/>
              </a:ext>
            </a:extLst>
          </p:cNvPr>
          <p:cNvGrpSpPr/>
          <p:nvPr/>
        </p:nvGrpSpPr>
        <p:grpSpPr>
          <a:xfrm>
            <a:off x="6252545" y="3929566"/>
            <a:ext cx="5418133" cy="2090235"/>
            <a:chOff x="6086295" y="3929566"/>
            <a:chExt cx="5418133" cy="2090235"/>
          </a:xfrm>
        </p:grpSpPr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568A50DE-B75C-40A6-9731-876DDB151605}"/>
                </a:ext>
              </a:extLst>
            </p:cNvPr>
            <p:cNvSpPr/>
            <p:nvPr/>
          </p:nvSpPr>
          <p:spPr>
            <a:xfrm>
              <a:off x="8106894" y="3934048"/>
              <a:ext cx="3397534" cy="2085753"/>
            </a:xfrm>
            <a:prstGeom prst="rect">
              <a:avLst/>
            </a:prstGeom>
            <a:solidFill>
              <a:srgbClr val="3AD6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33">
              <a:extLst>
                <a:ext uri="{FF2B5EF4-FFF2-40B4-BE49-F238E27FC236}">
                  <a16:creationId xmlns:a16="http://schemas.microsoft.com/office/drawing/2014/main" id="{198923FB-9B17-4919-8C84-A651A9EEBDBD}"/>
                </a:ext>
              </a:extLst>
            </p:cNvPr>
            <p:cNvSpPr/>
            <p:nvPr/>
          </p:nvSpPr>
          <p:spPr>
            <a:xfrm>
              <a:off x="6086295" y="3931316"/>
              <a:ext cx="45720" cy="2084832"/>
            </a:xfrm>
            <a:prstGeom prst="rect">
              <a:avLst/>
            </a:prstGeom>
            <a:solidFill>
              <a:srgbClr val="3AD6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68">
              <a:extLst>
                <a:ext uri="{FF2B5EF4-FFF2-40B4-BE49-F238E27FC236}">
                  <a16:creationId xmlns:a16="http://schemas.microsoft.com/office/drawing/2014/main" id="{77664D41-CE65-4752-9093-06E99CAECEE2}"/>
                </a:ext>
              </a:extLst>
            </p:cNvPr>
            <p:cNvSpPr txBox="1"/>
            <p:nvPr/>
          </p:nvSpPr>
          <p:spPr>
            <a:xfrm>
              <a:off x="9345360" y="3929566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蒋争凡</a:t>
              </a:r>
              <a:endParaRPr lang="en-US" altLang="zh-HK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EFCC7478-C9ED-4FB5-97AE-A0D96FFCC002}"/>
              </a:ext>
            </a:extLst>
          </p:cNvPr>
          <p:cNvSpPr txBox="1"/>
          <p:nvPr/>
        </p:nvSpPr>
        <p:spPr>
          <a:xfrm>
            <a:off x="4357601" y="1115406"/>
            <a:ext cx="3476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药物专业领域（按姓氏字母排序）</a:t>
            </a:r>
          </a:p>
        </p:txBody>
      </p:sp>
      <p:pic>
        <p:nvPicPr>
          <p:cNvPr id="35" name="图片占位符 33">
            <a:extLst>
              <a:ext uri="{FF2B5EF4-FFF2-40B4-BE49-F238E27FC236}">
                <a16:creationId xmlns:a16="http://schemas.microsoft.com/office/drawing/2014/main" id="{5CEA81C2-6976-45ED-B374-D6A26EAEA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879" y="4363006"/>
            <a:ext cx="1330062" cy="1527108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</p:spPr>
      </p:pic>
      <p:sp>
        <p:nvSpPr>
          <p:cNvPr id="37" name="TextBox 67">
            <a:extLst>
              <a:ext uri="{FF2B5EF4-FFF2-40B4-BE49-F238E27FC236}">
                <a16:creationId xmlns:a16="http://schemas.microsoft.com/office/drawing/2014/main" id="{9D10EC50-3199-4299-9B6E-C4F082B94BC7}"/>
              </a:ext>
            </a:extLst>
          </p:cNvPr>
          <p:cNvSpPr txBox="1"/>
          <p:nvPr/>
        </p:nvSpPr>
        <p:spPr>
          <a:xfrm>
            <a:off x="8267175" y="4237799"/>
            <a:ext cx="3412482" cy="1871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zh-CN" sz="1200" dirty="0"/>
              <a:t>北京大学生命科学</a:t>
            </a:r>
            <a:r>
              <a:rPr lang="zh-CN" altLang="en-US" sz="1200" dirty="0"/>
              <a:t>学</a:t>
            </a:r>
            <a:r>
              <a:rPr lang="zh-CN" altLang="zh-CN" sz="1200" dirty="0"/>
              <a:t>院教授</a:t>
            </a:r>
          </a:p>
          <a:p>
            <a:pPr>
              <a:lnSpc>
                <a:spcPts val="2000"/>
              </a:lnSpc>
            </a:pPr>
            <a:r>
              <a:rPr lang="zh-CN" altLang="zh-CN" sz="1200" dirty="0"/>
              <a:t>北大</a:t>
            </a:r>
            <a:r>
              <a:rPr lang="en-US" altLang="zh-CN" sz="1200" dirty="0"/>
              <a:t>-</a:t>
            </a:r>
            <a:r>
              <a:rPr lang="zh-CN" altLang="zh-CN" sz="1200" dirty="0"/>
              <a:t>清华生命科学联合中心研究员</a:t>
            </a:r>
          </a:p>
          <a:p>
            <a:pPr>
              <a:lnSpc>
                <a:spcPts val="2000"/>
              </a:lnSpc>
            </a:pPr>
            <a:r>
              <a:rPr lang="zh-CN" altLang="zh-CN" sz="1200" dirty="0"/>
              <a:t>教育部长江学者特聘教授</a:t>
            </a:r>
          </a:p>
          <a:p>
            <a:pPr>
              <a:lnSpc>
                <a:spcPts val="2200"/>
              </a:lnSpc>
            </a:pPr>
            <a:r>
              <a:rPr lang="zh-CN" altLang="zh-CN" sz="1200" dirty="0"/>
              <a:t>国家杰出青年科学基金获得者</a:t>
            </a:r>
            <a:endParaRPr lang="en-US" altLang="zh-CN" sz="1200" dirty="0"/>
          </a:p>
          <a:p>
            <a:pPr lvl="0">
              <a:lnSpc>
                <a:spcPts val="2200"/>
              </a:lnSpc>
            </a:pPr>
            <a:r>
              <a:rPr lang="zh-CN" altLang="en-US" sz="1200" b="1" dirty="0">
                <a:latin typeface="Roboto Condensed Light" panose="02000000000000000000" pitchFamily="2" charset="0"/>
                <a:ea typeface="方正中雅宋_GBK" panose="02000000000000000000" pitchFamily="2" charset="-122"/>
              </a:rPr>
              <a:t>研究领域</a:t>
            </a:r>
            <a:endParaRPr lang="en-US" altLang="zh-CN" sz="1200" b="1" dirty="0"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  <a:p>
            <a:pPr lvl="0">
              <a:lnSpc>
                <a:spcPts val="1600"/>
              </a:lnSpc>
            </a:pPr>
            <a:r>
              <a:rPr lang="zh-CN" altLang="zh-CN" sz="1200" dirty="0"/>
              <a:t>感染</a:t>
            </a:r>
            <a:r>
              <a:rPr lang="en-US" altLang="zh-CN" sz="1200" dirty="0"/>
              <a:t>-</a:t>
            </a:r>
            <a:r>
              <a:rPr lang="zh-CN" altLang="zh-CN" sz="1200" dirty="0"/>
              <a:t>免疫</a:t>
            </a:r>
            <a:r>
              <a:rPr lang="en-US" altLang="zh-CN" sz="1200" dirty="0"/>
              <a:t>-</a:t>
            </a:r>
            <a:r>
              <a:rPr lang="zh-CN" altLang="zh-CN" sz="1200" dirty="0"/>
              <a:t>肿瘤</a:t>
            </a:r>
            <a:r>
              <a:rPr lang="zh-CN" altLang="en-US" sz="1200" dirty="0"/>
              <a:t>、</a:t>
            </a:r>
            <a:r>
              <a:rPr lang="zh-CN" altLang="zh-CN" sz="1200" dirty="0"/>
              <a:t>新型佐剂与疫苗</a:t>
            </a:r>
            <a:r>
              <a:rPr lang="zh-CN" altLang="en-US" sz="1200" dirty="0"/>
              <a:t>、</a:t>
            </a:r>
            <a:r>
              <a:rPr lang="zh-CN" altLang="zh-CN" sz="1200" dirty="0"/>
              <a:t>肿瘤免疫治疗</a:t>
            </a:r>
            <a:endParaRPr lang="en-US" altLang="zh-CN" sz="1200" dirty="0"/>
          </a:p>
        </p:txBody>
      </p:sp>
      <p:pic>
        <p:nvPicPr>
          <p:cNvPr id="45" name="图片占位符 31">
            <a:extLst>
              <a:ext uri="{FF2B5EF4-FFF2-40B4-BE49-F238E27FC236}">
                <a16:creationId xmlns:a16="http://schemas.microsoft.com/office/drawing/2014/main" id="{927E3055-AAD0-4E33-BF5F-112527E6F5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54" y="4233582"/>
            <a:ext cx="1260571" cy="1767271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46" name="TextBox 67">
            <a:extLst>
              <a:ext uri="{FF2B5EF4-FFF2-40B4-BE49-F238E27FC236}">
                <a16:creationId xmlns:a16="http://schemas.microsoft.com/office/drawing/2014/main" id="{A3C973B8-10C3-4215-B825-E770BEE99A41}"/>
              </a:ext>
            </a:extLst>
          </p:cNvPr>
          <p:cNvSpPr txBox="1"/>
          <p:nvPr/>
        </p:nvSpPr>
        <p:spPr>
          <a:xfrm>
            <a:off x="2444110" y="4184369"/>
            <a:ext cx="3397533" cy="1821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zh-CN" sz="1200" dirty="0"/>
              <a:t>中国工程院院士</a:t>
            </a:r>
          </a:p>
          <a:p>
            <a:pPr>
              <a:lnSpc>
                <a:spcPts val="2000"/>
              </a:lnSpc>
            </a:pPr>
            <a:r>
              <a:rPr lang="zh-CN" altLang="zh-CN" sz="1200" dirty="0"/>
              <a:t>国家创伤医学中心主任</a:t>
            </a:r>
          </a:p>
          <a:p>
            <a:pPr>
              <a:lnSpc>
                <a:spcPts val="2200"/>
              </a:lnSpc>
            </a:pPr>
            <a:r>
              <a:rPr lang="zh-CN" altLang="zh-CN" sz="1200" dirty="0"/>
              <a:t>创伤救治与神经再生教育部重点实验室主任</a:t>
            </a:r>
            <a:endParaRPr lang="en-US" altLang="zh-CN" sz="1200" dirty="0"/>
          </a:p>
          <a:p>
            <a:pPr>
              <a:lnSpc>
                <a:spcPts val="2200"/>
              </a:lnSpc>
            </a:pPr>
            <a:r>
              <a:rPr lang="zh-CN" altLang="en-US" sz="1200" dirty="0"/>
              <a:t>中国医科院学部委员</a:t>
            </a:r>
            <a:endParaRPr lang="en-US" altLang="zh-CN" sz="1200" dirty="0"/>
          </a:p>
          <a:p>
            <a:pPr>
              <a:lnSpc>
                <a:spcPts val="2200"/>
              </a:lnSpc>
            </a:pPr>
            <a:r>
              <a:rPr lang="zh-CN" altLang="en-US" sz="1200" b="1" dirty="0">
                <a:latin typeface="Roboto Condensed Light" panose="02000000000000000000" pitchFamily="2" charset="0"/>
                <a:ea typeface="方正中雅宋_GBK" panose="02000000000000000000" pitchFamily="2" charset="-122"/>
              </a:rPr>
              <a:t>研究领域</a:t>
            </a:r>
            <a:endParaRPr lang="en-US" altLang="zh-CN" sz="1200" b="1" dirty="0"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  <a:p>
            <a:pPr lvl="0"/>
            <a:r>
              <a:rPr lang="zh-CN" altLang="zh-CN" sz="1200" dirty="0"/>
              <a:t>周围神经损伤与修复</a:t>
            </a:r>
            <a:r>
              <a:rPr lang="zh-CN" altLang="en-US" sz="1200" dirty="0"/>
              <a:t>、</a:t>
            </a:r>
            <a:r>
              <a:rPr lang="zh-CN" altLang="zh-CN" sz="1200" dirty="0"/>
              <a:t>严重多发创伤救治</a:t>
            </a:r>
            <a:r>
              <a:rPr lang="zh-CN" altLang="en-US" sz="1200" dirty="0"/>
              <a:t>、</a:t>
            </a:r>
            <a:r>
              <a:rPr lang="zh-CN" altLang="zh-CN" sz="1200" dirty="0"/>
              <a:t>骨与关节损伤</a:t>
            </a:r>
            <a:endParaRPr lang="en-US" altLang="zh-CN" sz="1200" dirty="0"/>
          </a:p>
        </p:txBody>
      </p:sp>
      <p:pic>
        <p:nvPicPr>
          <p:cNvPr id="47" name="图片占位符 35">
            <a:extLst>
              <a:ext uri="{FF2B5EF4-FFF2-40B4-BE49-F238E27FC236}">
                <a16:creationId xmlns:a16="http://schemas.microsoft.com/office/drawing/2014/main" id="{858DC228-2A64-4CE6-9256-94EFFF149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16" y="2064256"/>
            <a:ext cx="1228188" cy="1705816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</p:spPr>
      </p:pic>
      <p:sp>
        <p:nvSpPr>
          <p:cNvPr id="48" name="TextBox 67">
            <a:extLst>
              <a:ext uri="{FF2B5EF4-FFF2-40B4-BE49-F238E27FC236}">
                <a16:creationId xmlns:a16="http://schemas.microsoft.com/office/drawing/2014/main" id="{9B353152-AF37-4745-9BA6-0152ADC000B5}"/>
              </a:ext>
            </a:extLst>
          </p:cNvPr>
          <p:cNvSpPr txBox="1"/>
          <p:nvPr/>
        </p:nvSpPr>
        <p:spPr>
          <a:xfrm>
            <a:off x="8283180" y="2278197"/>
            <a:ext cx="3412482" cy="1377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</a:pPr>
            <a:r>
              <a:rPr lang="zh-CN" altLang="en-US" sz="1200" dirty="0"/>
              <a:t>北京大学</a:t>
            </a:r>
            <a:r>
              <a:rPr lang="zh-CN" altLang="zh-CN" sz="1200" dirty="0"/>
              <a:t>跨学部生物医学工程系教授</a:t>
            </a:r>
            <a:endParaRPr lang="en-US" altLang="zh-CN" sz="1200" dirty="0"/>
          </a:p>
          <a:p>
            <a:pPr lvl="0">
              <a:lnSpc>
                <a:spcPts val="2000"/>
              </a:lnSpc>
            </a:pPr>
            <a:r>
              <a:rPr lang="zh-CN" altLang="zh-CN" sz="1200" dirty="0"/>
              <a:t>中山华梓生物有限公司创始人兼首席科学家</a:t>
            </a:r>
          </a:p>
          <a:p>
            <a:pPr lvl="0">
              <a:lnSpc>
                <a:spcPts val="2000"/>
              </a:lnSpc>
            </a:pPr>
            <a:r>
              <a:rPr lang="zh-CN" altLang="en-US" sz="1200" dirty="0"/>
              <a:t>多次获得拜耳研究员奖、杨森研究员奖</a:t>
            </a:r>
            <a:endParaRPr lang="en-US" altLang="zh-HK" sz="1200" dirty="0"/>
          </a:p>
          <a:p>
            <a:pPr>
              <a:lnSpc>
                <a:spcPts val="2200"/>
              </a:lnSpc>
            </a:pPr>
            <a:r>
              <a:rPr lang="zh-CN" altLang="en-US" sz="1200" b="1" dirty="0">
                <a:latin typeface="Roboto Condensed Light" panose="02000000000000000000" pitchFamily="2" charset="0"/>
                <a:ea typeface="方正中雅宋_GBK" panose="02000000000000000000" pitchFamily="2" charset="-122"/>
              </a:rPr>
              <a:t>研究领域</a:t>
            </a:r>
            <a:endParaRPr lang="en-US" altLang="zh-CN" sz="1200" b="1" dirty="0"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  <a:p>
            <a:pPr>
              <a:lnSpc>
                <a:spcPts val="2000"/>
              </a:lnSpc>
            </a:pPr>
            <a:r>
              <a:rPr lang="zh-CN" altLang="zh-CN" sz="1200" dirty="0"/>
              <a:t>药物递送</a:t>
            </a:r>
            <a:r>
              <a:rPr lang="zh-CN" altLang="en-US" sz="1200" dirty="0"/>
              <a:t>、</a:t>
            </a:r>
            <a:r>
              <a:rPr lang="zh-CN" altLang="zh-CN" sz="1200" dirty="0"/>
              <a:t>生物材料</a:t>
            </a:r>
            <a:endParaRPr lang="en-US" altLang="zh-CN" sz="1200" dirty="0"/>
          </a:p>
        </p:txBody>
      </p:sp>
      <p:pic>
        <p:nvPicPr>
          <p:cNvPr id="49" name="图片占位符 41">
            <a:extLst>
              <a:ext uri="{FF2B5EF4-FFF2-40B4-BE49-F238E27FC236}">
                <a16:creationId xmlns:a16="http://schemas.microsoft.com/office/drawing/2014/main" id="{E48236A0-CDD5-453F-9BC6-62FB207590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73" y="1990933"/>
            <a:ext cx="1132532" cy="1608197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</p:spPr>
      </p:pic>
      <p:sp>
        <p:nvSpPr>
          <p:cNvPr id="50" name="TextBox 67">
            <a:extLst>
              <a:ext uri="{FF2B5EF4-FFF2-40B4-BE49-F238E27FC236}">
                <a16:creationId xmlns:a16="http://schemas.microsoft.com/office/drawing/2014/main" id="{FB9710A4-69A1-4E26-B4C7-8A9821E61723}"/>
              </a:ext>
            </a:extLst>
          </p:cNvPr>
          <p:cNvSpPr txBox="1"/>
          <p:nvPr/>
        </p:nvSpPr>
        <p:spPr>
          <a:xfrm>
            <a:off x="2439943" y="2176350"/>
            <a:ext cx="3416138" cy="1633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</a:pPr>
            <a:r>
              <a:rPr lang="zh-CN" altLang="zh-CN" sz="1200" dirty="0">
                <a:latin typeface="+mn-ea"/>
              </a:rPr>
              <a:t>中国工程院院士</a:t>
            </a:r>
          </a:p>
          <a:p>
            <a:pPr lvl="0">
              <a:lnSpc>
                <a:spcPts val="2000"/>
              </a:lnSpc>
            </a:pPr>
            <a:r>
              <a:rPr lang="zh-CN" altLang="zh-CN" sz="1200" dirty="0">
                <a:latin typeface="+mn-ea"/>
              </a:rPr>
              <a:t>北京大学博雅讲席教授</a:t>
            </a:r>
          </a:p>
          <a:p>
            <a:pPr lvl="0">
              <a:lnSpc>
                <a:spcPts val="2000"/>
              </a:lnSpc>
            </a:pPr>
            <a:r>
              <a:rPr lang="zh-CN" altLang="zh-CN" sz="1200" dirty="0">
                <a:latin typeface="+mn-ea"/>
              </a:rPr>
              <a:t>北京大学心血管研究所所长</a:t>
            </a:r>
          </a:p>
          <a:p>
            <a:pPr>
              <a:lnSpc>
                <a:spcPts val="2000"/>
              </a:lnSpc>
            </a:pPr>
            <a:r>
              <a:rPr lang="zh-CN" altLang="en-US" sz="1200" dirty="0">
                <a:latin typeface="+mn-ea"/>
              </a:rPr>
              <a:t>血管稳态与重构全国重点实验室主任</a:t>
            </a:r>
            <a:endParaRPr lang="en-US" altLang="zh-CN" sz="1200" dirty="0">
              <a:latin typeface="+mn-ea"/>
            </a:endParaRPr>
          </a:p>
          <a:p>
            <a:pPr>
              <a:lnSpc>
                <a:spcPts val="2200"/>
              </a:lnSpc>
            </a:pPr>
            <a:r>
              <a:rPr lang="zh-CN" altLang="en-US" sz="1200" b="1" dirty="0">
                <a:latin typeface="Roboto Condensed Light" panose="02000000000000000000" pitchFamily="2" charset="0"/>
                <a:ea typeface="方正中雅宋_GBK" panose="02000000000000000000" pitchFamily="2" charset="-122"/>
              </a:rPr>
              <a:t>研究领域</a:t>
            </a:r>
            <a:endParaRPr lang="en-US" altLang="zh-CN" sz="1200" b="1" dirty="0"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  <a:p>
            <a:pPr lvl="0">
              <a:lnSpc>
                <a:spcPts val="2000"/>
              </a:lnSpc>
            </a:pPr>
            <a:r>
              <a:rPr lang="zh-CN" altLang="zh-CN" sz="1200" dirty="0"/>
              <a:t>心血管创新药物基础研究</a:t>
            </a:r>
            <a:r>
              <a:rPr lang="zh-CN" altLang="en-US" sz="1200" dirty="0"/>
              <a:t>、</a:t>
            </a:r>
            <a:r>
              <a:rPr lang="zh-CN" altLang="zh-CN" sz="1200" dirty="0"/>
              <a:t>医学科技工程管理</a:t>
            </a: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20136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id="{A9FBB4E9-CCCA-4356-8CD9-97E6D674A5C4}"/>
              </a:ext>
            </a:extLst>
          </p:cNvPr>
          <p:cNvGrpSpPr/>
          <p:nvPr/>
        </p:nvGrpSpPr>
        <p:grpSpPr>
          <a:xfrm>
            <a:off x="444080" y="1751011"/>
            <a:ext cx="5407698" cy="2087340"/>
            <a:chOff x="610330" y="1751011"/>
            <a:chExt cx="5407698" cy="2087340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0F6EDE2A-B42D-4F1F-9C4F-14BCF429DC3C}"/>
                </a:ext>
              </a:extLst>
            </p:cNvPr>
            <p:cNvSpPr/>
            <p:nvPr/>
          </p:nvSpPr>
          <p:spPr>
            <a:xfrm>
              <a:off x="2601890" y="1752598"/>
              <a:ext cx="3416138" cy="2085753"/>
            </a:xfrm>
            <a:prstGeom prst="rect">
              <a:avLst/>
            </a:prstGeom>
            <a:solidFill>
              <a:srgbClr val="32B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30">
              <a:extLst>
                <a:ext uri="{FF2B5EF4-FFF2-40B4-BE49-F238E27FC236}">
                  <a16:creationId xmlns:a16="http://schemas.microsoft.com/office/drawing/2014/main" id="{7E2EDFD2-8F16-4263-96D0-50E77B438EBE}"/>
                </a:ext>
              </a:extLst>
            </p:cNvPr>
            <p:cNvSpPr/>
            <p:nvPr/>
          </p:nvSpPr>
          <p:spPr>
            <a:xfrm>
              <a:off x="610330" y="1751011"/>
              <a:ext cx="45720" cy="2084832"/>
            </a:xfrm>
            <a:prstGeom prst="rect">
              <a:avLst/>
            </a:prstGeom>
            <a:solidFill>
              <a:srgbClr val="32B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68">
              <a:extLst>
                <a:ext uri="{FF2B5EF4-FFF2-40B4-BE49-F238E27FC236}">
                  <a16:creationId xmlns:a16="http://schemas.microsoft.com/office/drawing/2014/main" id="{BF94C5D6-62D8-4419-A4EE-0ACC7B8CBAC9}"/>
                </a:ext>
              </a:extLst>
            </p:cNvPr>
            <p:cNvSpPr txBox="1"/>
            <p:nvPr/>
          </p:nvSpPr>
          <p:spPr>
            <a:xfrm>
              <a:off x="3850275" y="1787137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李川昀</a:t>
              </a:r>
              <a:endParaRPr lang="en-US" altLang="zh-HK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16C0920-0FF1-4F3D-A6BE-A4E43BDB9751}"/>
              </a:ext>
            </a:extLst>
          </p:cNvPr>
          <p:cNvGrpSpPr/>
          <p:nvPr/>
        </p:nvGrpSpPr>
        <p:grpSpPr>
          <a:xfrm>
            <a:off x="6257826" y="1710603"/>
            <a:ext cx="5412852" cy="2127750"/>
            <a:chOff x="6091576" y="1710603"/>
            <a:chExt cx="5412852" cy="2127750"/>
          </a:xfrm>
        </p:grpSpPr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D52EA675-8BA8-4013-8247-9756C1141709}"/>
                </a:ext>
              </a:extLst>
            </p:cNvPr>
            <p:cNvSpPr/>
            <p:nvPr/>
          </p:nvSpPr>
          <p:spPr>
            <a:xfrm>
              <a:off x="8106894" y="1752600"/>
              <a:ext cx="3397534" cy="2085753"/>
            </a:xfrm>
            <a:prstGeom prst="rect">
              <a:avLst/>
            </a:prstGeom>
            <a:solidFill>
              <a:srgbClr val="FF9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31">
              <a:extLst>
                <a:ext uri="{FF2B5EF4-FFF2-40B4-BE49-F238E27FC236}">
                  <a16:creationId xmlns:a16="http://schemas.microsoft.com/office/drawing/2014/main" id="{9CD0DDE8-AC36-464E-B26C-1EE280CD5D7D}"/>
                </a:ext>
              </a:extLst>
            </p:cNvPr>
            <p:cNvSpPr/>
            <p:nvPr/>
          </p:nvSpPr>
          <p:spPr>
            <a:xfrm>
              <a:off x="6091576" y="1752600"/>
              <a:ext cx="45720" cy="2084832"/>
            </a:xfrm>
            <a:prstGeom prst="rect">
              <a:avLst/>
            </a:prstGeom>
            <a:solidFill>
              <a:srgbClr val="FF9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68">
              <a:extLst>
                <a:ext uri="{FF2B5EF4-FFF2-40B4-BE49-F238E27FC236}">
                  <a16:creationId xmlns:a16="http://schemas.microsoft.com/office/drawing/2014/main" id="{7AC6F252-F75B-4F16-858F-4CF29BC2DCDE}"/>
                </a:ext>
              </a:extLst>
            </p:cNvPr>
            <p:cNvSpPr txBox="1"/>
            <p:nvPr/>
          </p:nvSpPr>
          <p:spPr>
            <a:xfrm>
              <a:off x="9398260" y="1710603"/>
              <a:ext cx="8483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刘  颖</a:t>
              </a:r>
              <a:endParaRPr lang="en-US" altLang="zh-HK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FDD9DC41-028D-4C84-9042-099C616B9276}"/>
              </a:ext>
            </a:extLst>
          </p:cNvPr>
          <p:cNvGrpSpPr/>
          <p:nvPr/>
        </p:nvGrpSpPr>
        <p:grpSpPr>
          <a:xfrm>
            <a:off x="443350" y="3931316"/>
            <a:ext cx="5408428" cy="2088483"/>
            <a:chOff x="609600" y="3931316"/>
            <a:chExt cx="5408428" cy="2088483"/>
          </a:xfrm>
        </p:grpSpPr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BF0D2B06-F373-485F-961B-360C3A1E7EC8}"/>
                </a:ext>
              </a:extLst>
            </p:cNvPr>
            <p:cNvSpPr/>
            <p:nvPr/>
          </p:nvSpPr>
          <p:spPr>
            <a:xfrm>
              <a:off x="2601890" y="3934046"/>
              <a:ext cx="3416138" cy="2085753"/>
            </a:xfrm>
            <a:prstGeom prst="rect">
              <a:avLst/>
            </a:prstGeom>
            <a:solidFill>
              <a:srgbClr val="7B7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32">
              <a:extLst>
                <a:ext uri="{FF2B5EF4-FFF2-40B4-BE49-F238E27FC236}">
                  <a16:creationId xmlns:a16="http://schemas.microsoft.com/office/drawing/2014/main" id="{8C06ADBC-D305-4AD9-81E9-8B51344B56AB}"/>
                </a:ext>
              </a:extLst>
            </p:cNvPr>
            <p:cNvSpPr/>
            <p:nvPr/>
          </p:nvSpPr>
          <p:spPr>
            <a:xfrm>
              <a:off x="609600" y="3931316"/>
              <a:ext cx="45720" cy="2084832"/>
            </a:xfrm>
            <a:prstGeom prst="rect">
              <a:avLst/>
            </a:prstGeom>
            <a:solidFill>
              <a:srgbClr val="7B7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68">
              <a:extLst>
                <a:ext uri="{FF2B5EF4-FFF2-40B4-BE49-F238E27FC236}">
                  <a16:creationId xmlns:a16="http://schemas.microsoft.com/office/drawing/2014/main" id="{05AC8922-998F-4815-BA91-56E32A638CAE}"/>
                </a:ext>
              </a:extLst>
            </p:cNvPr>
            <p:cNvSpPr txBox="1"/>
            <p:nvPr/>
          </p:nvSpPr>
          <p:spPr>
            <a:xfrm>
              <a:off x="3885802" y="3979997"/>
              <a:ext cx="8483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陆  林</a:t>
              </a:r>
              <a:endParaRPr lang="en-US" altLang="zh-HK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56D5E0E3-169D-469F-A7B5-C1BEF615F2F3}"/>
              </a:ext>
            </a:extLst>
          </p:cNvPr>
          <p:cNvGrpSpPr/>
          <p:nvPr/>
        </p:nvGrpSpPr>
        <p:grpSpPr>
          <a:xfrm>
            <a:off x="6252545" y="3931316"/>
            <a:ext cx="5418133" cy="2088485"/>
            <a:chOff x="6086295" y="3931316"/>
            <a:chExt cx="5418133" cy="2088485"/>
          </a:xfrm>
        </p:grpSpPr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568A50DE-B75C-40A6-9731-876DDB151605}"/>
                </a:ext>
              </a:extLst>
            </p:cNvPr>
            <p:cNvSpPr/>
            <p:nvPr/>
          </p:nvSpPr>
          <p:spPr>
            <a:xfrm>
              <a:off x="8106894" y="3934048"/>
              <a:ext cx="3397534" cy="2085753"/>
            </a:xfrm>
            <a:prstGeom prst="rect">
              <a:avLst/>
            </a:prstGeom>
            <a:solidFill>
              <a:srgbClr val="3AD6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33">
              <a:extLst>
                <a:ext uri="{FF2B5EF4-FFF2-40B4-BE49-F238E27FC236}">
                  <a16:creationId xmlns:a16="http://schemas.microsoft.com/office/drawing/2014/main" id="{198923FB-9B17-4919-8C84-A651A9EEBDBD}"/>
                </a:ext>
              </a:extLst>
            </p:cNvPr>
            <p:cNvSpPr/>
            <p:nvPr/>
          </p:nvSpPr>
          <p:spPr>
            <a:xfrm>
              <a:off x="6086295" y="3931316"/>
              <a:ext cx="45720" cy="2084832"/>
            </a:xfrm>
            <a:prstGeom prst="rect">
              <a:avLst/>
            </a:prstGeom>
            <a:solidFill>
              <a:srgbClr val="3AD6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68">
              <a:extLst>
                <a:ext uri="{FF2B5EF4-FFF2-40B4-BE49-F238E27FC236}">
                  <a16:creationId xmlns:a16="http://schemas.microsoft.com/office/drawing/2014/main" id="{77664D41-CE65-4752-9093-06E99CAECEE2}"/>
                </a:ext>
              </a:extLst>
            </p:cNvPr>
            <p:cNvSpPr txBox="1"/>
            <p:nvPr/>
          </p:nvSpPr>
          <p:spPr>
            <a:xfrm>
              <a:off x="9398259" y="3966142"/>
              <a:ext cx="8483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乔  杰</a:t>
              </a:r>
              <a:endParaRPr lang="en-US" altLang="zh-HK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617D29D3-B29A-43D6-BB3B-CEC7E0362403}"/>
              </a:ext>
            </a:extLst>
          </p:cNvPr>
          <p:cNvSpPr txBox="1"/>
          <p:nvPr/>
        </p:nvSpPr>
        <p:spPr>
          <a:xfrm>
            <a:off x="4357601" y="1115406"/>
            <a:ext cx="3476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药物专业领域（按姓氏字母排序）</a:t>
            </a:r>
          </a:p>
        </p:txBody>
      </p:sp>
      <p:pic>
        <p:nvPicPr>
          <p:cNvPr id="35" name="图片占位符 33">
            <a:extLst>
              <a:ext uri="{FF2B5EF4-FFF2-40B4-BE49-F238E27FC236}">
                <a16:creationId xmlns:a16="http://schemas.microsoft.com/office/drawing/2014/main" id="{E15A7613-653B-47FB-A04A-494C4769B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854" y="4275653"/>
            <a:ext cx="1444112" cy="1727712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</p:spPr>
      </p:pic>
      <p:sp>
        <p:nvSpPr>
          <p:cNvPr id="37" name="TextBox 67">
            <a:extLst>
              <a:ext uri="{FF2B5EF4-FFF2-40B4-BE49-F238E27FC236}">
                <a16:creationId xmlns:a16="http://schemas.microsoft.com/office/drawing/2014/main" id="{FC1CDDA4-E0C8-42EC-BB57-4DE63FA4BBA7}"/>
              </a:ext>
            </a:extLst>
          </p:cNvPr>
          <p:cNvSpPr txBox="1"/>
          <p:nvPr/>
        </p:nvSpPr>
        <p:spPr>
          <a:xfrm>
            <a:off x="8282422" y="4273059"/>
            <a:ext cx="3412482" cy="1755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zh-CN" sz="1200" dirty="0"/>
              <a:t>中国工程院院士</a:t>
            </a:r>
          </a:p>
          <a:p>
            <a:pPr>
              <a:lnSpc>
                <a:spcPts val="2200"/>
              </a:lnSpc>
            </a:pPr>
            <a:r>
              <a:rPr lang="zh-CN" altLang="zh-CN" sz="1200" dirty="0"/>
              <a:t>北京大学</a:t>
            </a:r>
            <a:r>
              <a:rPr lang="zh-CN" altLang="en-US" sz="1200" dirty="0"/>
              <a:t>常务副校长、</a:t>
            </a:r>
            <a:r>
              <a:rPr lang="zh-CN" altLang="zh-CN" sz="1200" dirty="0"/>
              <a:t>医学部主任</a:t>
            </a:r>
          </a:p>
          <a:p>
            <a:pPr>
              <a:lnSpc>
                <a:spcPts val="2200"/>
              </a:lnSpc>
            </a:pPr>
            <a:r>
              <a:rPr lang="zh-CN" altLang="zh-CN" sz="1200" dirty="0"/>
              <a:t>国家重点研发计划“生育健康及妇女儿童健康保障”重点专项总体专家组组长</a:t>
            </a:r>
            <a:endParaRPr lang="en-US" altLang="zh-CN" sz="1200" dirty="0"/>
          </a:p>
          <a:p>
            <a:pPr>
              <a:lnSpc>
                <a:spcPts val="2200"/>
              </a:lnSpc>
            </a:pPr>
            <a:r>
              <a:rPr lang="zh-CN" altLang="en-US" sz="1200" b="1" dirty="0">
                <a:latin typeface="Roboto Condensed Light" panose="02000000000000000000" pitchFamily="2" charset="0"/>
                <a:ea typeface="方正中雅宋_GBK" panose="02000000000000000000" pitchFamily="2" charset="-122"/>
              </a:rPr>
              <a:t>研究领域</a:t>
            </a:r>
            <a:endParaRPr lang="en-US" altLang="zh-CN" sz="1200" b="1" dirty="0"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  <a:p>
            <a:pPr>
              <a:lnSpc>
                <a:spcPts val="2200"/>
              </a:lnSpc>
            </a:pPr>
            <a:r>
              <a:rPr lang="zh-CN" altLang="zh-CN" sz="1200" dirty="0"/>
              <a:t>生育力保护保存策略</a:t>
            </a:r>
            <a:r>
              <a:rPr lang="zh-CN" altLang="en-US" sz="1200" dirty="0"/>
              <a:t>、医院管理、医学教育研究</a:t>
            </a:r>
            <a:endParaRPr lang="en-US" altLang="zh-CN" sz="1200" dirty="0"/>
          </a:p>
        </p:txBody>
      </p:sp>
      <p:pic>
        <p:nvPicPr>
          <p:cNvPr id="45" name="图片占位符 31">
            <a:extLst>
              <a:ext uri="{FF2B5EF4-FFF2-40B4-BE49-F238E27FC236}">
                <a16:creationId xmlns:a16="http://schemas.microsoft.com/office/drawing/2014/main" id="{3183AA6A-1607-4C2E-A556-5AEBA151E6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9" y="4166197"/>
            <a:ext cx="1253873" cy="1767271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46" name="TextBox 67">
            <a:extLst>
              <a:ext uri="{FF2B5EF4-FFF2-40B4-BE49-F238E27FC236}">
                <a16:creationId xmlns:a16="http://schemas.microsoft.com/office/drawing/2014/main" id="{98BC1094-373B-4BB2-8EF2-B2B0D7EBE6B0}"/>
              </a:ext>
            </a:extLst>
          </p:cNvPr>
          <p:cNvSpPr txBox="1"/>
          <p:nvPr/>
        </p:nvSpPr>
        <p:spPr>
          <a:xfrm>
            <a:off x="2422869" y="4343722"/>
            <a:ext cx="3397533" cy="14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dirty="0"/>
              <a:t>中国科学院院士</a:t>
            </a:r>
          </a:p>
          <a:p>
            <a:pPr>
              <a:lnSpc>
                <a:spcPct val="150000"/>
              </a:lnSpc>
            </a:pPr>
            <a:r>
              <a:rPr lang="zh-CN" altLang="zh-CN" sz="1200" dirty="0"/>
              <a:t>北京大学第六医院院长</a:t>
            </a:r>
          </a:p>
          <a:p>
            <a:pPr>
              <a:lnSpc>
                <a:spcPts val="2200"/>
              </a:lnSpc>
            </a:pPr>
            <a:r>
              <a:rPr lang="zh-CN" altLang="en-US" sz="1200" b="1" dirty="0">
                <a:latin typeface="Roboto Condensed Light" panose="02000000000000000000" pitchFamily="2" charset="0"/>
                <a:ea typeface="方正中雅宋_GBK" panose="02000000000000000000" pitchFamily="2" charset="-122"/>
              </a:rPr>
              <a:t>研究领域</a:t>
            </a:r>
            <a:endParaRPr lang="en-US" altLang="zh-CN" sz="1200" b="1" dirty="0"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  <a:p>
            <a:pPr lvl="0">
              <a:lnSpc>
                <a:spcPts val="2200"/>
              </a:lnSpc>
            </a:pPr>
            <a:r>
              <a:rPr lang="zh-CN" altLang="zh-CN" sz="1200" dirty="0"/>
              <a:t>精神心理疾病和睡眠障碍的发病机制研究</a:t>
            </a:r>
            <a:r>
              <a:rPr lang="zh-CN" altLang="en-US" sz="1200" dirty="0"/>
              <a:t>、</a:t>
            </a:r>
            <a:r>
              <a:rPr lang="zh-CN" altLang="zh-CN" sz="1200" dirty="0"/>
              <a:t>快速抗抑郁药物研发</a:t>
            </a:r>
            <a:endParaRPr lang="en-US" altLang="zh-CN" sz="1200" dirty="0"/>
          </a:p>
        </p:txBody>
      </p:sp>
      <p:pic>
        <p:nvPicPr>
          <p:cNvPr id="48" name="图片占位符 35">
            <a:extLst>
              <a:ext uri="{FF2B5EF4-FFF2-40B4-BE49-F238E27FC236}">
                <a16:creationId xmlns:a16="http://schemas.microsoft.com/office/drawing/2014/main" id="{6770CF5A-057B-4323-81F4-A1519E18F9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531" y="2110025"/>
            <a:ext cx="1564757" cy="1603763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</p:spPr>
      </p:pic>
      <p:sp>
        <p:nvSpPr>
          <p:cNvPr id="49" name="TextBox 67">
            <a:extLst>
              <a:ext uri="{FF2B5EF4-FFF2-40B4-BE49-F238E27FC236}">
                <a16:creationId xmlns:a16="http://schemas.microsoft.com/office/drawing/2014/main" id="{E3B49559-6C0F-49CC-AD27-432DFA14212B}"/>
              </a:ext>
            </a:extLst>
          </p:cNvPr>
          <p:cNvSpPr txBox="1"/>
          <p:nvPr/>
        </p:nvSpPr>
        <p:spPr>
          <a:xfrm>
            <a:off x="8236166" y="2013924"/>
            <a:ext cx="3511753" cy="1864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</a:pPr>
            <a:r>
              <a:rPr lang="zh-CN" altLang="zh-CN" sz="1200" dirty="0"/>
              <a:t>北京大学未来技术学院教授、副院长、分子医学</a:t>
            </a:r>
            <a:r>
              <a:rPr lang="zh-CN" altLang="en-US" sz="1200" dirty="0"/>
              <a:t>研究</a:t>
            </a:r>
            <a:r>
              <a:rPr lang="zh-CN" altLang="zh-CN" sz="1200" dirty="0"/>
              <a:t>所所长</a:t>
            </a:r>
          </a:p>
          <a:p>
            <a:pPr lvl="0">
              <a:lnSpc>
                <a:spcPts val="2000"/>
              </a:lnSpc>
            </a:pPr>
            <a:r>
              <a:rPr lang="zh-CN" altLang="zh-CN" sz="1200" dirty="0"/>
              <a:t>北大</a:t>
            </a:r>
            <a:r>
              <a:rPr lang="en-US" altLang="zh-CN" sz="1200" dirty="0"/>
              <a:t>-</a:t>
            </a:r>
            <a:r>
              <a:rPr lang="zh-CN" altLang="zh-CN" sz="1200" dirty="0"/>
              <a:t>清华生命科学联合中心</a:t>
            </a:r>
            <a:r>
              <a:rPr lang="zh-CN" altLang="en-US" sz="1200" dirty="0"/>
              <a:t>研究员</a:t>
            </a:r>
            <a:r>
              <a:rPr lang="zh-CN" altLang="zh-CN" sz="1200" dirty="0"/>
              <a:t>、</a:t>
            </a:r>
            <a:r>
              <a:rPr lang="zh-CN" altLang="en-US" sz="1200" dirty="0"/>
              <a:t>新基石研究员、北</a:t>
            </a:r>
            <a:r>
              <a:rPr lang="zh-CN" altLang="zh-CN" sz="1200" dirty="0"/>
              <a:t>京未来基因诊断高精尖创新中心研究员</a:t>
            </a:r>
          </a:p>
          <a:p>
            <a:pPr>
              <a:lnSpc>
                <a:spcPts val="2000"/>
              </a:lnSpc>
            </a:pPr>
            <a:r>
              <a:rPr lang="zh-CN" altLang="zh-CN" sz="1200" dirty="0"/>
              <a:t>国家杰</a:t>
            </a:r>
            <a:r>
              <a:rPr lang="zh-CN" altLang="en-US" sz="1200" dirty="0"/>
              <a:t>青、科学探索奖</a:t>
            </a:r>
            <a:r>
              <a:rPr lang="zh-CN" altLang="zh-CN" sz="1200" dirty="0"/>
              <a:t>获得者</a:t>
            </a:r>
            <a:endParaRPr lang="en-US" altLang="zh-HK" sz="1200" dirty="0"/>
          </a:p>
          <a:p>
            <a:pPr>
              <a:lnSpc>
                <a:spcPts val="2000"/>
              </a:lnSpc>
            </a:pPr>
            <a:r>
              <a:rPr lang="zh-CN" altLang="en-US" sz="1200" b="1" dirty="0">
                <a:latin typeface="Roboto Condensed Light" panose="02000000000000000000" pitchFamily="2" charset="0"/>
                <a:ea typeface="方正中雅宋_GBK" panose="02000000000000000000" pitchFamily="2" charset="-122"/>
              </a:rPr>
              <a:t>研究领域</a:t>
            </a:r>
            <a:endParaRPr lang="en-US" altLang="zh-CN" sz="1200" b="1" dirty="0"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  <a:p>
            <a:pPr>
              <a:lnSpc>
                <a:spcPts val="2000"/>
              </a:lnSpc>
            </a:pPr>
            <a:r>
              <a:rPr lang="zh-CN" altLang="zh-CN" sz="1200" dirty="0"/>
              <a:t>细胞代谢与衰老</a:t>
            </a:r>
            <a:endParaRPr lang="en-US" altLang="zh-CN" sz="1200" dirty="0"/>
          </a:p>
        </p:txBody>
      </p:sp>
      <p:pic>
        <p:nvPicPr>
          <p:cNvPr id="50" name="图片占位符 41">
            <a:extLst>
              <a:ext uri="{FF2B5EF4-FFF2-40B4-BE49-F238E27FC236}">
                <a16:creationId xmlns:a16="http://schemas.microsoft.com/office/drawing/2014/main" id="{078454FD-B3AC-4F84-9A9F-8DD3DE5AB6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9" y="1990801"/>
            <a:ext cx="1151342" cy="1666869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</p:spPr>
      </p:pic>
      <p:sp>
        <p:nvSpPr>
          <p:cNvPr id="51" name="TextBox 67">
            <a:extLst>
              <a:ext uri="{FF2B5EF4-FFF2-40B4-BE49-F238E27FC236}">
                <a16:creationId xmlns:a16="http://schemas.microsoft.com/office/drawing/2014/main" id="{F1A318A2-B61A-4BC7-8B20-70307A39412C}"/>
              </a:ext>
            </a:extLst>
          </p:cNvPr>
          <p:cNvSpPr txBox="1"/>
          <p:nvPr/>
        </p:nvSpPr>
        <p:spPr>
          <a:xfrm>
            <a:off x="2435638" y="2236510"/>
            <a:ext cx="3416138" cy="1396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</a:pPr>
            <a:r>
              <a:rPr lang="zh-CN" altLang="zh-CN" sz="1200" dirty="0"/>
              <a:t>北京大学未来技术学院</a:t>
            </a:r>
            <a:r>
              <a:rPr lang="zh-CN" altLang="en-US" sz="1200" dirty="0"/>
              <a:t>长</a:t>
            </a:r>
            <a:r>
              <a:rPr lang="zh-CN" altLang="zh-CN" sz="1200" dirty="0"/>
              <a:t>聘副教授</a:t>
            </a:r>
          </a:p>
          <a:p>
            <a:pPr lvl="0">
              <a:lnSpc>
                <a:spcPts val="2000"/>
              </a:lnSpc>
            </a:pPr>
            <a:r>
              <a:rPr lang="zh-CN" altLang="zh-CN" sz="1200" dirty="0"/>
              <a:t>中组部</a:t>
            </a:r>
            <a:r>
              <a:rPr lang="en-US" altLang="zh-CN" sz="1200" dirty="0"/>
              <a:t>“</a:t>
            </a:r>
            <a:r>
              <a:rPr lang="zh-CN" altLang="zh-CN" sz="1200" dirty="0"/>
              <a:t>万人计划</a:t>
            </a:r>
            <a:r>
              <a:rPr lang="en-US" altLang="zh-CN" sz="1200" dirty="0"/>
              <a:t>”</a:t>
            </a:r>
            <a:r>
              <a:rPr lang="zh-CN" altLang="zh-CN" sz="1200" dirty="0"/>
              <a:t>青年拔尖人才</a:t>
            </a:r>
          </a:p>
          <a:p>
            <a:pPr lvl="0">
              <a:lnSpc>
                <a:spcPts val="2000"/>
              </a:lnSpc>
            </a:pPr>
            <a:r>
              <a:rPr lang="zh-CN" altLang="zh-CN" sz="1200" dirty="0"/>
              <a:t>国家杰出青年科学基金获得者</a:t>
            </a:r>
          </a:p>
          <a:p>
            <a:pPr>
              <a:lnSpc>
                <a:spcPts val="2200"/>
              </a:lnSpc>
            </a:pPr>
            <a:r>
              <a:rPr lang="zh-CN" altLang="en-US" sz="1200" b="1" dirty="0">
                <a:latin typeface="Roboto Condensed Light" panose="02000000000000000000" pitchFamily="2" charset="0"/>
                <a:ea typeface="方正中雅宋_GBK" panose="02000000000000000000" pitchFamily="2" charset="-122"/>
              </a:rPr>
              <a:t>研究领域</a:t>
            </a:r>
            <a:endParaRPr lang="en-US" altLang="zh-CN" sz="1200" b="1" dirty="0"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  <a:p>
            <a:pPr>
              <a:lnSpc>
                <a:spcPts val="2200"/>
              </a:lnSpc>
            </a:pPr>
            <a:r>
              <a:rPr lang="zh-CN" altLang="zh-CN" sz="1200" dirty="0"/>
              <a:t>生物信息学</a:t>
            </a:r>
            <a:r>
              <a:rPr lang="zh-CN" altLang="en-US" sz="1200" dirty="0"/>
              <a:t>、</a:t>
            </a:r>
            <a:r>
              <a:rPr lang="zh-CN" altLang="zh-CN" sz="1200" dirty="0"/>
              <a:t>大数据与功能基因组学</a:t>
            </a: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397197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id="{A9FBB4E9-CCCA-4356-8CD9-97E6D674A5C4}"/>
              </a:ext>
            </a:extLst>
          </p:cNvPr>
          <p:cNvGrpSpPr/>
          <p:nvPr/>
        </p:nvGrpSpPr>
        <p:grpSpPr>
          <a:xfrm>
            <a:off x="444080" y="1751011"/>
            <a:ext cx="5407698" cy="2087340"/>
            <a:chOff x="610330" y="1751011"/>
            <a:chExt cx="5407698" cy="2087340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0F6EDE2A-B42D-4F1F-9C4F-14BCF429DC3C}"/>
                </a:ext>
              </a:extLst>
            </p:cNvPr>
            <p:cNvSpPr/>
            <p:nvPr/>
          </p:nvSpPr>
          <p:spPr>
            <a:xfrm>
              <a:off x="2601890" y="1752598"/>
              <a:ext cx="3416138" cy="2085753"/>
            </a:xfrm>
            <a:prstGeom prst="rect">
              <a:avLst/>
            </a:prstGeom>
            <a:solidFill>
              <a:srgbClr val="32B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30">
              <a:extLst>
                <a:ext uri="{FF2B5EF4-FFF2-40B4-BE49-F238E27FC236}">
                  <a16:creationId xmlns:a16="http://schemas.microsoft.com/office/drawing/2014/main" id="{7E2EDFD2-8F16-4263-96D0-50E77B438EBE}"/>
                </a:ext>
              </a:extLst>
            </p:cNvPr>
            <p:cNvSpPr/>
            <p:nvPr/>
          </p:nvSpPr>
          <p:spPr>
            <a:xfrm>
              <a:off x="610330" y="1751011"/>
              <a:ext cx="45720" cy="2084832"/>
            </a:xfrm>
            <a:prstGeom prst="rect">
              <a:avLst/>
            </a:prstGeom>
            <a:solidFill>
              <a:srgbClr val="32B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68">
              <a:extLst>
                <a:ext uri="{FF2B5EF4-FFF2-40B4-BE49-F238E27FC236}">
                  <a16:creationId xmlns:a16="http://schemas.microsoft.com/office/drawing/2014/main" id="{BF94C5D6-62D8-4419-A4EE-0ACC7B8CBAC9}"/>
                </a:ext>
              </a:extLst>
            </p:cNvPr>
            <p:cNvSpPr txBox="1"/>
            <p:nvPr/>
          </p:nvSpPr>
          <p:spPr>
            <a:xfrm>
              <a:off x="3850275" y="1766355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邱义福</a:t>
              </a:r>
              <a:endParaRPr lang="en-US" altLang="zh-HK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16C0920-0FF1-4F3D-A6BE-A4E43BDB9751}"/>
              </a:ext>
            </a:extLst>
          </p:cNvPr>
          <p:cNvGrpSpPr/>
          <p:nvPr/>
        </p:nvGrpSpPr>
        <p:grpSpPr>
          <a:xfrm>
            <a:off x="6257826" y="1717253"/>
            <a:ext cx="5412852" cy="2121100"/>
            <a:chOff x="6091576" y="1717253"/>
            <a:chExt cx="5412852" cy="2121100"/>
          </a:xfrm>
        </p:grpSpPr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D52EA675-8BA8-4013-8247-9756C1141709}"/>
                </a:ext>
              </a:extLst>
            </p:cNvPr>
            <p:cNvSpPr/>
            <p:nvPr/>
          </p:nvSpPr>
          <p:spPr>
            <a:xfrm>
              <a:off x="8106894" y="1752600"/>
              <a:ext cx="3397534" cy="2085753"/>
            </a:xfrm>
            <a:prstGeom prst="rect">
              <a:avLst/>
            </a:prstGeom>
            <a:solidFill>
              <a:srgbClr val="FF9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31">
              <a:extLst>
                <a:ext uri="{FF2B5EF4-FFF2-40B4-BE49-F238E27FC236}">
                  <a16:creationId xmlns:a16="http://schemas.microsoft.com/office/drawing/2014/main" id="{9CD0DDE8-AC36-464E-B26C-1EE280CD5D7D}"/>
                </a:ext>
              </a:extLst>
            </p:cNvPr>
            <p:cNvSpPr/>
            <p:nvPr/>
          </p:nvSpPr>
          <p:spPr>
            <a:xfrm>
              <a:off x="6091576" y="1752600"/>
              <a:ext cx="45720" cy="2084832"/>
            </a:xfrm>
            <a:prstGeom prst="rect">
              <a:avLst/>
            </a:prstGeom>
            <a:solidFill>
              <a:srgbClr val="FF9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68">
              <a:extLst>
                <a:ext uri="{FF2B5EF4-FFF2-40B4-BE49-F238E27FC236}">
                  <a16:creationId xmlns:a16="http://schemas.microsoft.com/office/drawing/2014/main" id="{7AC6F252-F75B-4F16-858F-4CF29BC2DCDE}"/>
                </a:ext>
              </a:extLst>
            </p:cNvPr>
            <p:cNvSpPr txBox="1"/>
            <p:nvPr/>
          </p:nvSpPr>
          <p:spPr>
            <a:xfrm>
              <a:off x="9345361" y="1717253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史录文</a:t>
              </a:r>
              <a:endParaRPr lang="en-US" altLang="zh-HK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FDD9DC41-028D-4C84-9042-099C616B9276}"/>
              </a:ext>
            </a:extLst>
          </p:cNvPr>
          <p:cNvGrpSpPr/>
          <p:nvPr/>
        </p:nvGrpSpPr>
        <p:grpSpPr>
          <a:xfrm>
            <a:off x="443350" y="3931316"/>
            <a:ext cx="5408428" cy="2088483"/>
            <a:chOff x="609600" y="3931316"/>
            <a:chExt cx="5408428" cy="2088483"/>
          </a:xfrm>
        </p:grpSpPr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BF0D2B06-F373-485F-961B-360C3A1E7EC8}"/>
                </a:ext>
              </a:extLst>
            </p:cNvPr>
            <p:cNvSpPr/>
            <p:nvPr/>
          </p:nvSpPr>
          <p:spPr>
            <a:xfrm>
              <a:off x="2601890" y="3934046"/>
              <a:ext cx="3416138" cy="2085753"/>
            </a:xfrm>
            <a:prstGeom prst="rect">
              <a:avLst/>
            </a:prstGeom>
            <a:solidFill>
              <a:srgbClr val="7B7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32">
              <a:extLst>
                <a:ext uri="{FF2B5EF4-FFF2-40B4-BE49-F238E27FC236}">
                  <a16:creationId xmlns:a16="http://schemas.microsoft.com/office/drawing/2014/main" id="{8C06ADBC-D305-4AD9-81E9-8B51344B56AB}"/>
                </a:ext>
              </a:extLst>
            </p:cNvPr>
            <p:cNvSpPr/>
            <p:nvPr/>
          </p:nvSpPr>
          <p:spPr>
            <a:xfrm>
              <a:off x="609600" y="3931316"/>
              <a:ext cx="45720" cy="2084832"/>
            </a:xfrm>
            <a:prstGeom prst="rect">
              <a:avLst/>
            </a:prstGeom>
            <a:solidFill>
              <a:srgbClr val="7B7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68">
              <a:extLst>
                <a:ext uri="{FF2B5EF4-FFF2-40B4-BE49-F238E27FC236}">
                  <a16:creationId xmlns:a16="http://schemas.microsoft.com/office/drawing/2014/main" id="{05AC8922-998F-4815-BA91-56E32A638CAE}"/>
                </a:ext>
              </a:extLst>
            </p:cNvPr>
            <p:cNvSpPr txBox="1"/>
            <p:nvPr/>
          </p:nvSpPr>
          <p:spPr>
            <a:xfrm>
              <a:off x="3832903" y="3952980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王显花</a:t>
              </a:r>
              <a:endParaRPr lang="en-US" altLang="zh-HK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56D5E0E3-169D-469F-A7B5-C1BEF615F2F3}"/>
              </a:ext>
            </a:extLst>
          </p:cNvPr>
          <p:cNvGrpSpPr/>
          <p:nvPr/>
        </p:nvGrpSpPr>
        <p:grpSpPr>
          <a:xfrm>
            <a:off x="6252545" y="3893405"/>
            <a:ext cx="5418133" cy="2126396"/>
            <a:chOff x="6086295" y="3893405"/>
            <a:chExt cx="5418133" cy="2126396"/>
          </a:xfrm>
        </p:grpSpPr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568A50DE-B75C-40A6-9731-876DDB151605}"/>
                </a:ext>
              </a:extLst>
            </p:cNvPr>
            <p:cNvSpPr/>
            <p:nvPr/>
          </p:nvSpPr>
          <p:spPr>
            <a:xfrm>
              <a:off x="8106894" y="3934048"/>
              <a:ext cx="3397534" cy="2085753"/>
            </a:xfrm>
            <a:prstGeom prst="rect">
              <a:avLst/>
            </a:prstGeom>
            <a:solidFill>
              <a:srgbClr val="3AD6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33">
              <a:extLst>
                <a:ext uri="{FF2B5EF4-FFF2-40B4-BE49-F238E27FC236}">
                  <a16:creationId xmlns:a16="http://schemas.microsoft.com/office/drawing/2014/main" id="{198923FB-9B17-4919-8C84-A651A9EEBDBD}"/>
                </a:ext>
              </a:extLst>
            </p:cNvPr>
            <p:cNvSpPr/>
            <p:nvPr/>
          </p:nvSpPr>
          <p:spPr>
            <a:xfrm>
              <a:off x="6086295" y="3931316"/>
              <a:ext cx="45720" cy="2084832"/>
            </a:xfrm>
            <a:prstGeom prst="rect">
              <a:avLst/>
            </a:prstGeom>
            <a:solidFill>
              <a:srgbClr val="3AD6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68">
              <a:extLst>
                <a:ext uri="{FF2B5EF4-FFF2-40B4-BE49-F238E27FC236}">
                  <a16:creationId xmlns:a16="http://schemas.microsoft.com/office/drawing/2014/main" id="{77664D41-CE65-4752-9093-06E99CAECEE2}"/>
                </a:ext>
              </a:extLst>
            </p:cNvPr>
            <p:cNvSpPr txBox="1"/>
            <p:nvPr/>
          </p:nvSpPr>
          <p:spPr>
            <a:xfrm>
              <a:off x="9345360" y="3893405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魏文胜</a:t>
              </a:r>
              <a:endParaRPr lang="en-US" altLang="zh-HK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FDF65A0D-CCC6-4296-BCE9-32E4E7814BC9}"/>
              </a:ext>
            </a:extLst>
          </p:cNvPr>
          <p:cNvSpPr txBox="1"/>
          <p:nvPr/>
        </p:nvSpPr>
        <p:spPr>
          <a:xfrm>
            <a:off x="4357601" y="1115406"/>
            <a:ext cx="3476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药物专业领域（按姓氏字母排序）</a:t>
            </a:r>
          </a:p>
        </p:txBody>
      </p:sp>
      <p:pic>
        <p:nvPicPr>
          <p:cNvPr id="35" name="图片占位符 33">
            <a:extLst>
              <a:ext uri="{FF2B5EF4-FFF2-40B4-BE49-F238E27FC236}">
                <a16:creationId xmlns:a16="http://schemas.microsoft.com/office/drawing/2014/main" id="{F0F795DB-CEED-40AF-8A36-EC9E47D97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877" y="4288436"/>
            <a:ext cx="1278173" cy="1621768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</p:spPr>
      </p:pic>
      <p:sp>
        <p:nvSpPr>
          <p:cNvPr id="37" name="TextBox 67">
            <a:extLst>
              <a:ext uri="{FF2B5EF4-FFF2-40B4-BE49-F238E27FC236}">
                <a16:creationId xmlns:a16="http://schemas.microsoft.com/office/drawing/2014/main" id="{19581093-BB55-416D-9BA0-43D7D57B6818}"/>
              </a:ext>
            </a:extLst>
          </p:cNvPr>
          <p:cNvSpPr txBox="1"/>
          <p:nvPr/>
        </p:nvSpPr>
        <p:spPr>
          <a:xfrm>
            <a:off x="8269025" y="4214142"/>
            <a:ext cx="3412482" cy="1864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zh-CN" sz="1200" dirty="0"/>
              <a:t>北京大学生命科学学院教授</a:t>
            </a:r>
          </a:p>
          <a:p>
            <a:pPr>
              <a:lnSpc>
                <a:spcPts val="2000"/>
              </a:lnSpc>
            </a:pPr>
            <a:r>
              <a:rPr lang="zh-CN" altLang="zh-CN" sz="1200" dirty="0"/>
              <a:t>北京大学生物医学前沿创新中心研究员</a:t>
            </a:r>
          </a:p>
          <a:p>
            <a:pPr>
              <a:lnSpc>
                <a:spcPts val="2000"/>
              </a:lnSpc>
            </a:pPr>
            <a:r>
              <a:rPr lang="zh-CN" altLang="zh-CN" sz="1200" dirty="0"/>
              <a:t>北京大学基因组编辑研究中心主任</a:t>
            </a:r>
          </a:p>
          <a:p>
            <a:pPr>
              <a:lnSpc>
                <a:spcPts val="2000"/>
              </a:lnSpc>
            </a:pPr>
            <a:r>
              <a:rPr lang="zh-CN" altLang="zh-CN" sz="1200" dirty="0"/>
              <a:t>博雅辑因生物科技有限公司创始人</a:t>
            </a:r>
            <a:endParaRPr lang="en-US" altLang="zh-CN" sz="1200" dirty="0"/>
          </a:p>
          <a:p>
            <a:pPr>
              <a:lnSpc>
                <a:spcPts val="2000"/>
              </a:lnSpc>
            </a:pPr>
            <a:r>
              <a:rPr lang="zh-CN" altLang="en-US" sz="1200" b="1" dirty="0">
                <a:latin typeface="Roboto Condensed Light" panose="02000000000000000000" pitchFamily="2" charset="0"/>
                <a:ea typeface="方正中雅宋_GBK" panose="02000000000000000000" pitchFamily="2" charset="-122"/>
              </a:rPr>
              <a:t>研究领域</a:t>
            </a:r>
            <a:endParaRPr lang="en-US" altLang="zh-CN" sz="1200" b="1" dirty="0"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  <a:p>
            <a:pPr lvl="0">
              <a:lnSpc>
                <a:spcPts val="1800"/>
              </a:lnSpc>
            </a:pPr>
            <a:r>
              <a:rPr lang="zh-CN" altLang="zh-CN" sz="1200" dirty="0"/>
              <a:t>基因编辑</a:t>
            </a:r>
            <a:r>
              <a:rPr lang="zh-CN" altLang="en-US" sz="1200" dirty="0"/>
              <a:t>、</a:t>
            </a:r>
            <a:r>
              <a:rPr lang="zh-CN" altLang="zh-CN" sz="1200" dirty="0"/>
              <a:t>新型基因治疗及疫苗技术</a:t>
            </a:r>
            <a:r>
              <a:rPr lang="zh-CN" altLang="en-US" sz="1200" dirty="0"/>
              <a:t>、</a:t>
            </a:r>
            <a:r>
              <a:rPr lang="zh-CN" altLang="zh-CN" sz="1200" dirty="0"/>
              <a:t>高通量功能基因组学</a:t>
            </a:r>
            <a:r>
              <a:rPr lang="zh-CN" altLang="en-US" sz="1200" dirty="0"/>
              <a:t>、</a:t>
            </a:r>
            <a:r>
              <a:rPr lang="zh-CN" altLang="zh-CN" sz="1200" dirty="0"/>
              <a:t>重大疾病机制研究</a:t>
            </a:r>
            <a:endParaRPr lang="en-US" altLang="zh-CN" sz="1200" dirty="0"/>
          </a:p>
        </p:txBody>
      </p:sp>
      <p:pic>
        <p:nvPicPr>
          <p:cNvPr id="45" name="图片占位符 31">
            <a:extLst>
              <a:ext uri="{FF2B5EF4-FFF2-40B4-BE49-F238E27FC236}">
                <a16:creationId xmlns:a16="http://schemas.microsoft.com/office/drawing/2014/main" id="{1AE30435-3A36-44B0-BF8B-A2AE12A8D3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23" y="4142933"/>
            <a:ext cx="1220692" cy="1767271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46" name="TextBox 67">
            <a:extLst>
              <a:ext uri="{FF2B5EF4-FFF2-40B4-BE49-F238E27FC236}">
                <a16:creationId xmlns:a16="http://schemas.microsoft.com/office/drawing/2014/main" id="{7D77F589-C454-478D-BB94-F7BB67E51245}"/>
              </a:ext>
            </a:extLst>
          </p:cNvPr>
          <p:cNvSpPr txBox="1"/>
          <p:nvPr/>
        </p:nvSpPr>
        <p:spPr>
          <a:xfrm>
            <a:off x="2449605" y="4514791"/>
            <a:ext cx="3397533" cy="105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zh-CN" sz="1200" dirty="0"/>
              <a:t>北京大学未来技术学院研究员</a:t>
            </a:r>
          </a:p>
          <a:p>
            <a:endParaRPr lang="en-US" altLang="zh-CN" sz="1200" b="1" dirty="0"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Roboto Condensed Light" panose="02000000000000000000" pitchFamily="2" charset="0"/>
                <a:ea typeface="方正中雅宋_GBK" panose="02000000000000000000" pitchFamily="2" charset="-122"/>
              </a:rPr>
              <a:t>研究领域</a:t>
            </a:r>
            <a:endParaRPr lang="en-US" altLang="zh-CN" sz="1200" b="1" dirty="0"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200" dirty="0"/>
              <a:t>线粒体生物医学</a:t>
            </a:r>
            <a:endParaRPr lang="en-US" altLang="zh-CN" sz="1200" dirty="0"/>
          </a:p>
        </p:txBody>
      </p:sp>
      <p:pic>
        <p:nvPicPr>
          <p:cNvPr id="47" name="图片占位符 35">
            <a:extLst>
              <a:ext uri="{FF2B5EF4-FFF2-40B4-BE49-F238E27FC236}">
                <a16:creationId xmlns:a16="http://schemas.microsoft.com/office/drawing/2014/main" id="{31DECA5A-CF45-412D-9D5F-FBE6384951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803" y="2068571"/>
            <a:ext cx="1316319" cy="1706339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</p:spPr>
      </p:pic>
      <p:sp>
        <p:nvSpPr>
          <p:cNvPr id="48" name="TextBox 67">
            <a:extLst>
              <a:ext uri="{FF2B5EF4-FFF2-40B4-BE49-F238E27FC236}">
                <a16:creationId xmlns:a16="http://schemas.microsoft.com/office/drawing/2014/main" id="{A5661379-EEB4-4ADD-98F0-550F2CEC9F89}"/>
              </a:ext>
            </a:extLst>
          </p:cNvPr>
          <p:cNvSpPr txBox="1"/>
          <p:nvPr/>
        </p:nvSpPr>
        <p:spPr>
          <a:xfrm>
            <a:off x="8206678" y="2068012"/>
            <a:ext cx="3597394" cy="182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700"/>
              </a:lnSpc>
            </a:pPr>
            <a:r>
              <a:rPr lang="zh-CN" altLang="zh-CN" sz="1200" dirty="0"/>
              <a:t>北京大学药学院</a:t>
            </a:r>
            <a:r>
              <a:rPr lang="en-US" altLang="zh-CN" sz="1200" dirty="0"/>
              <a:t> </a:t>
            </a:r>
            <a:r>
              <a:rPr lang="zh-CN" altLang="en-US" sz="1200" dirty="0"/>
              <a:t>药事管理与临床药学系</a:t>
            </a:r>
            <a:r>
              <a:rPr lang="zh-CN" altLang="zh-CN" sz="1200" dirty="0"/>
              <a:t>教授</a:t>
            </a:r>
          </a:p>
          <a:p>
            <a:pPr lvl="0">
              <a:lnSpc>
                <a:spcPts val="1700"/>
              </a:lnSpc>
            </a:pPr>
            <a:r>
              <a:rPr lang="zh-CN" altLang="zh-CN" sz="1200" dirty="0"/>
              <a:t>北京大学医药管理国际研究中心主任</a:t>
            </a:r>
            <a:endParaRPr lang="en-US" altLang="zh-CN" sz="1200" dirty="0"/>
          </a:p>
          <a:p>
            <a:pPr lvl="0">
              <a:lnSpc>
                <a:spcPts val="1700"/>
              </a:lnSpc>
            </a:pPr>
            <a:r>
              <a:rPr lang="zh-CN" altLang="en-US" sz="1200" dirty="0"/>
              <a:t>北京大学国家药品医疗器械监管科学研究院副院长</a:t>
            </a:r>
            <a:endParaRPr lang="zh-CN" altLang="zh-CN" sz="1200" dirty="0"/>
          </a:p>
          <a:p>
            <a:pPr lvl="0">
              <a:lnSpc>
                <a:spcPts val="1700"/>
              </a:lnSpc>
            </a:pPr>
            <a:r>
              <a:rPr lang="zh-CN" altLang="zh-CN" sz="1200" dirty="0"/>
              <a:t>国家卫生健康委药事管理与药物治疗学委员会副主任委员</a:t>
            </a:r>
            <a:endParaRPr lang="en-US" altLang="zh-HK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700"/>
              </a:lnSpc>
            </a:pPr>
            <a:r>
              <a:rPr lang="zh-CN" altLang="en-US" sz="1200" b="1" dirty="0">
                <a:latin typeface="Roboto Condensed Light" panose="02000000000000000000" pitchFamily="2" charset="0"/>
                <a:ea typeface="方正中雅宋_GBK" panose="02000000000000000000" pitchFamily="2" charset="-122"/>
              </a:rPr>
              <a:t>研究领域</a:t>
            </a:r>
            <a:endParaRPr lang="en-US" altLang="zh-CN" sz="1200" b="1" dirty="0"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  <a:p>
            <a:pPr>
              <a:lnSpc>
                <a:spcPts val="1700"/>
              </a:lnSpc>
            </a:pPr>
            <a:r>
              <a:rPr lang="zh-CN" altLang="zh-CN" sz="1200" dirty="0"/>
              <a:t>医药卫生事业发展与改革策略</a:t>
            </a:r>
            <a:r>
              <a:rPr lang="zh-CN" altLang="en-US" sz="1200" dirty="0"/>
              <a:t>、</a:t>
            </a:r>
            <a:r>
              <a:rPr lang="zh-CN" altLang="zh-CN" sz="1200" dirty="0"/>
              <a:t>医药政策与法律</a:t>
            </a:r>
            <a:r>
              <a:rPr lang="zh-CN" altLang="en-US" sz="1200" dirty="0"/>
              <a:t>、</a:t>
            </a:r>
            <a:r>
              <a:rPr lang="zh-CN" altLang="zh-CN" sz="1200" dirty="0"/>
              <a:t>医药产业发展策略</a:t>
            </a:r>
            <a:r>
              <a:rPr lang="zh-CN" altLang="en-US" sz="1200" dirty="0"/>
              <a:t>等</a:t>
            </a:r>
            <a:endParaRPr lang="en-US" altLang="zh-CN" sz="1200" dirty="0"/>
          </a:p>
        </p:txBody>
      </p:sp>
      <p:pic>
        <p:nvPicPr>
          <p:cNvPr id="54" name="图片占位符 41">
            <a:extLst>
              <a:ext uri="{FF2B5EF4-FFF2-40B4-BE49-F238E27FC236}">
                <a16:creationId xmlns:a16="http://schemas.microsoft.com/office/drawing/2014/main" id="{9A36F6CE-A2BB-46CD-9C6E-13A175A7C8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98" y="1948481"/>
            <a:ext cx="1220142" cy="1767272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</p:spPr>
      </p:pic>
      <p:sp>
        <p:nvSpPr>
          <p:cNvPr id="55" name="TextBox 67">
            <a:extLst>
              <a:ext uri="{FF2B5EF4-FFF2-40B4-BE49-F238E27FC236}">
                <a16:creationId xmlns:a16="http://schemas.microsoft.com/office/drawing/2014/main" id="{FA97EF7B-5683-4DB5-8C4E-AD7309D057F7}"/>
              </a:ext>
            </a:extLst>
          </p:cNvPr>
          <p:cNvSpPr txBox="1"/>
          <p:nvPr/>
        </p:nvSpPr>
        <p:spPr>
          <a:xfrm>
            <a:off x="2424811" y="2215739"/>
            <a:ext cx="3416138" cy="147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200"/>
              </a:lnSpc>
            </a:pPr>
            <a:r>
              <a:rPr lang="zh-CN" altLang="zh-CN" sz="1200" dirty="0"/>
              <a:t>北京大学未来技术学院助理教授、研究员</a:t>
            </a:r>
          </a:p>
          <a:p>
            <a:pPr lvl="0">
              <a:lnSpc>
                <a:spcPts val="2200"/>
              </a:lnSpc>
            </a:pPr>
            <a:r>
              <a:rPr lang="zh-CN" altLang="zh-CN" sz="1200" dirty="0"/>
              <a:t>北大</a:t>
            </a:r>
            <a:r>
              <a:rPr lang="en-US" altLang="zh-CN" sz="1200" dirty="0"/>
              <a:t>-</a:t>
            </a:r>
            <a:r>
              <a:rPr lang="zh-CN" altLang="zh-CN" sz="1200" dirty="0"/>
              <a:t>清华生命科学联合中心研究员</a:t>
            </a:r>
          </a:p>
          <a:p>
            <a:pPr>
              <a:lnSpc>
                <a:spcPts val="2200"/>
              </a:lnSpc>
            </a:pPr>
            <a:endParaRPr lang="en-US" altLang="zh-CN" sz="1200" b="1" dirty="0"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  <a:p>
            <a:pPr>
              <a:lnSpc>
                <a:spcPts val="2200"/>
              </a:lnSpc>
            </a:pPr>
            <a:r>
              <a:rPr lang="zh-CN" altLang="en-US" sz="1200" b="1" dirty="0">
                <a:latin typeface="Roboto Condensed Light" panose="02000000000000000000" pitchFamily="2" charset="0"/>
                <a:ea typeface="方正中雅宋_GBK" panose="02000000000000000000" pitchFamily="2" charset="-122"/>
              </a:rPr>
              <a:t>研究领域</a:t>
            </a:r>
            <a:endParaRPr lang="en-US" altLang="zh-CN" sz="1200" b="1" dirty="0"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  <a:p>
            <a:pPr lvl="0">
              <a:lnSpc>
                <a:spcPts val="2200"/>
              </a:lnSpc>
            </a:pPr>
            <a:r>
              <a:rPr lang="zh-CN" altLang="zh-CN" sz="1200" dirty="0"/>
              <a:t>代谢生物学</a:t>
            </a: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241206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id="{A9FBB4E9-CCCA-4356-8CD9-97E6D674A5C4}"/>
              </a:ext>
            </a:extLst>
          </p:cNvPr>
          <p:cNvGrpSpPr/>
          <p:nvPr/>
        </p:nvGrpSpPr>
        <p:grpSpPr>
          <a:xfrm>
            <a:off x="444080" y="1720635"/>
            <a:ext cx="5407698" cy="2117716"/>
            <a:chOff x="610330" y="1720635"/>
            <a:chExt cx="5407698" cy="2117716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0F6EDE2A-B42D-4F1F-9C4F-14BCF429DC3C}"/>
                </a:ext>
              </a:extLst>
            </p:cNvPr>
            <p:cNvSpPr/>
            <p:nvPr/>
          </p:nvSpPr>
          <p:spPr>
            <a:xfrm>
              <a:off x="2601890" y="1752598"/>
              <a:ext cx="3416138" cy="2085753"/>
            </a:xfrm>
            <a:prstGeom prst="rect">
              <a:avLst/>
            </a:prstGeom>
            <a:solidFill>
              <a:srgbClr val="32B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30">
              <a:extLst>
                <a:ext uri="{FF2B5EF4-FFF2-40B4-BE49-F238E27FC236}">
                  <a16:creationId xmlns:a16="http://schemas.microsoft.com/office/drawing/2014/main" id="{7E2EDFD2-8F16-4263-96D0-50E77B438EBE}"/>
                </a:ext>
              </a:extLst>
            </p:cNvPr>
            <p:cNvSpPr/>
            <p:nvPr/>
          </p:nvSpPr>
          <p:spPr>
            <a:xfrm>
              <a:off x="610330" y="1751011"/>
              <a:ext cx="45720" cy="2084832"/>
            </a:xfrm>
            <a:prstGeom prst="rect">
              <a:avLst/>
            </a:prstGeom>
            <a:solidFill>
              <a:srgbClr val="32B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68">
              <a:extLst>
                <a:ext uri="{FF2B5EF4-FFF2-40B4-BE49-F238E27FC236}">
                  <a16:creationId xmlns:a16="http://schemas.microsoft.com/office/drawing/2014/main" id="{BF94C5D6-62D8-4419-A4EE-0ACC7B8CBAC9}"/>
                </a:ext>
              </a:extLst>
            </p:cNvPr>
            <p:cNvSpPr txBox="1"/>
            <p:nvPr/>
          </p:nvSpPr>
          <p:spPr>
            <a:xfrm>
              <a:off x="3850275" y="1720635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肖瑞平</a:t>
              </a:r>
              <a:endParaRPr lang="en-US" altLang="zh-HK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16C0920-0FF1-4F3D-A6BE-A4E43BDB9751}"/>
              </a:ext>
            </a:extLst>
          </p:cNvPr>
          <p:cNvGrpSpPr/>
          <p:nvPr/>
        </p:nvGrpSpPr>
        <p:grpSpPr>
          <a:xfrm>
            <a:off x="6257826" y="1687327"/>
            <a:ext cx="5412852" cy="2151026"/>
            <a:chOff x="6091576" y="1687327"/>
            <a:chExt cx="5412852" cy="2151026"/>
          </a:xfrm>
        </p:grpSpPr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D52EA675-8BA8-4013-8247-9756C1141709}"/>
                </a:ext>
              </a:extLst>
            </p:cNvPr>
            <p:cNvSpPr/>
            <p:nvPr/>
          </p:nvSpPr>
          <p:spPr>
            <a:xfrm>
              <a:off x="8106894" y="1752600"/>
              <a:ext cx="3397534" cy="2085753"/>
            </a:xfrm>
            <a:prstGeom prst="rect">
              <a:avLst/>
            </a:prstGeom>
            <a:solidFill>
              <a:srgbClr val="FF9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31">
              <a:extLst>
                <a:ext uri="{FF2B5EF4-FFF2-40B4-BE49-F238E27FC236}">
                  <a16:creationId xmlns:a16="http://schemas.microsoft.com/office/drawing/2014/main" id="{9CD0DDE8-AC36-464E-B26C-1EE280CD5D7D}"/>
                </a:ext>
              </a:extLst>
            </p:cNvPr>
            <p:cNvSpPr/>
            <p:nvPr/>
          </p:nvSpPr>
          <p:spPr>
            <a:xfrm>
              <a:off x="6091576" y="1752600"/>
              <a:ext cx="45720" cy="2084832"/>
            </a:xfrm>
            <a:prstGeom prst="rect">
              <a:avLst/>
            </a:prstGeom>
            <a:solidFill>
              <a:srgbClr val="FF9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68">
              <a:extLst>
                <a:ext uri="{FF2B5EF4-FFF2-40B4-BE49-F238E27FC236}">
                  <a16:creationId xmlns:a16="http://schemas.microsoft.com/office/drawing/2014/main" id="{7AC6F252-F75B-4F16-858F-4CF29BC2DCDE}"/>
                </a:ext>
              </a:extLst>
            </p:cNvPr>
            <p:cNvSpPr txBox="1"/>
            <p:nvPr/>
          </p:nvSpPr>
          <p:spPr>
            <a:xfrm>
              <a:off x="9345361" y="1687327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谢晓亮</a:t>
              </a:r>
              <a:endParaRPr lang="en-US" altLang="zh-HK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FDD9DC41-028D-4C84-9042-099C616B9276}"/>
              </a:ext>
            </a:extLst>
          </p:cNvPr>
          <p:cNvGrpSpPr/>
          <p:nvPr/>
        </p:nvGrpSpPr>
        <p:grpSpPr>
          <a:xfrm>
            <a:off x="443350" y="3931316"/>
            <a:ext cx="5408428" cy="2088483"/>
            <a:chOff x="609600" y="3931316"/>
            <a:chExt cx="5408428" cy="2088483"/>
          </a:xfrm>
        </p:grpSpPr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BF0D2B06-F373-485F-961B-360C3A1E7EC8}"/>
                </a:ext>
              </a:extLst>
            </p:cNvPr>
            <p:cNvSpPr/>
            <p:nvPr/>
          </p:nvSpPr>
          <p:spPr>
            <a:xfrm>
              <a:off x="2601890" y="3934046"/>
              <a:ext cx="3416138" cy="2085753"/>
            </a:xfrm>
            <a:prstGeom prst="rect">
              <a:avLst/>
            </a:prstGeom>
            <a:solidFill>
              <a:srgbClr val="7B7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32">
              <a:extLst>
                <a:ext uri="{FF2B5EF4-FFF2-40B4-BE49-F238E27FC236}">
                  <a16:creationId xmlns:a16="http://schemas.microsoft.com/office/drawing/2014/main" id="{8C06ADBC-D305-4AD9-81E9-8B51344B56AB}"/>
                </a:ext>
              </a:extLst>
            </p:cNvPr>
            <p:cNvSpPr/>
            <p:nvPr/>
          </p:nvSpPr>
          <p:spPr>
            <a:xfrm>
              <a:off x="609600" y="3931316"/>
              <a:ext cx="45720" cy="2084832"/>
            </a:xfrm>
            <a:prstGeom prst="rect">
              <a:avLst/>
            </a:prstGeom>
            <a:solidFill>
              <a:srgbClr val="7B7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68">
              <a:extLst>
                <a:ext uri="{FF2B5EF4-FFF2-40B4-BE49-F238E27FC236}">
                  <a16:creationId xmlns:a16="http://schemas.microsoft.com/office/drawing/2014/main" id="{05AC8922-998F-4815-BA91-56E32A638CAE}"/>
                </a:ext>
              </a:extLst>
            </p:cNvPr>
            <p:cNvSpPr txBox="1"/>
            <p:nvPr/>
          </p:nvSpPr>
          <p:spPr>
            <a:xfrm>
              <a:off x="3832904" y="3959215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熊敬维</a:t>
              </a:r>
              <a:endParaRPr lang="en-US" altLang="zh-HK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56D5E0E3-169D-469F-A7B5-C1BEF615F2F3}"/>
              </a:ext>
            </a:extLst>
          </p:cNvPr>
          <p:cNvGrpSpPr/>
          <p:nvPr/>
        </p:nvGrpSpPr>
        <p:grpSpPr>
          <a:xfrm>
            <a:off x="6252545" y="3931316"/>
            <a:ext cx="5418133" cy="2088485"/>
            <a:chOff x="6086295" y="3931316"/>
            <a:chExt cx="5418133" cy="2088485"/>
          </a:xfrm>
        </p:grpSpPr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568A50DE-B75C-40A6-9731-876DDB151605}"/>
                </a:ext>
              </a:extLst>
            </p:cNvPr>
            <p:cNvSpPr/>
            <p:nvPr/>
          </p:nvSpPr>
          <p:spPr>
            <a:xfrm>
              <a:off x="8106894" y="3934048"/>
              <a:ext cx="3397534" cy="2085753"/>
            </a:xfrm>
            <a:prstGeom prst="rect">
              <a:avLst/>
            </a:prstGeom>
            <a:solidFill>
              <a:srgbClr val="3AD6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33">
              <a:extLst>
                <a:ext uri="{FF2B5EF4-FFF2-40B4-BE49-F238E27FC236}">
                  <a16:creationId xmlns:a16="http://schemas.microsoft.com/office/drawing/2014/main" id="{198923FB-9B17-4919-8C84-A651A9EEBDBD}"/>
                </a:ext>
              </a:extLst>
            </p:cNvPr>
            <p:cNvSpPr/>
            <p:nvPr/>
          </p:nvSpPr>
          <p:spPr>
            <a:xfrm>
              <a:off x="6086295" y="3931316"/>
              <a:ext cx="45720" cy="2084832"/>
            </a:xfrm>
            <a:prstGeom prst="rect">
              <a:avLst/>
            </a:prstGeom>
            <a:solidFill>
              <a:srgbClr val="3AD6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68">
              <a:extLst>
                <a:ext uri="{FF2B5EF4-FFF2-40B4-BE49-F238E27FC236}">
                  <a16:creationId xmlns:a16="http://schemas.microsoft.com/office/drawing/2014/main" id="{77664D41-CE65-4752-9093-06E99CAECEE2}"/>
                </a:ext>
              </a:extLst>
            </p:cNvPr>
            <p:cNvSpPr txBox="1"/>
            <p:nvPr/>
          </p:nvSpPr>
          <p:spPr>
            <a:xfrm>
              <a:off x="9398259" y="3934969"/>
              <a:ext cx="8483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叶  敏</a:t>
              </a:r>
              <a:endParaRPr lang="en-US" altLang="zh-HK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TextBox 67">
            <a:extLst>
              <a:ext uri="{FF2B5EF4-FFF2-40B4-BE49-F238E27FC236}">
                <a16:creationId xmlns:a16="http://schemas.microsoft.com/office/drawing/2014/main" id="{9317B0CF-5A29-483C-98F4-59DDC6881F31}"/>
              </a:ext>
            </a:extLst>
          </p:cNvPr>
          <p:cNvSpPr txBox="1"/>
          <p:nvPr/>
        </p:nvSpPr>
        <p:spPr>
          <a:xfrm>
            <a:off x="2433326" y="4309218"/>
            <a:ext cx="3412482" cy="160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zh-CN" sz="1200" dirty="0">
                <a:latin typeface="+mn-ea"/>
              </a:rPr>
              <a:t>北京大学未来技术学院教授</a:t>
            </a:r>
          </a:p>
          <a:p>
            <a:pPr>
              <a:lnSpc>
                <a:spcPts val="2000"/>
              </a:lnSpc>
            </a:pPr>
            <a:r>
              <a:rPr lang="zh-CN" altLang="zh-CN" sz="1200" dirty="0">
                <a:latin typeface="+mn-ea"/>
              </a:rPr>
              <a:t>北京大学心脏发育与再生实验室主任</a:t>
            </a:r>
          </a:p>
          <a:p>
            <a:pPr>
              <a:lnSpc>
                <a:spcPts val="2000"/>
              </a:lnSpc>
            </a:pPr>
            <a:r>
              <a:rPr lang="zh-CN" altLang="zh-CN" sz="1200" dirty="0">
                <a:latin typeface="+mn-ea"/>
              </a:rPr>
              <a:t>忻佑康医药科技（南京）有限公司创始人、首席科学家</a:t>
            </a:r>
            <a:endParaRPr lang="en-US" altLang="zh-CN" sz="1200" dirty="0">
              <a:latin typeface="+mn-ea"/>
            </a:endParaRPr>
          </a:p>
          <a:p>
            <a:pPr>
              <a:lnSpc>
                <a:spcPts val="2000"/>
              </a:lnSpc>
            </a:pPr>
            <a:r>
              <a:rPr lang="zh-CN" altLang="en-US" sz="1200" b="1" dirty="0">
                <a:latin typeface="Roboto Condensed Light" panose="02000000000000000000" pitchFamily="2" charset="0"/>
                <a:ea typeface="方正中雅宋_GBK" panose="02000000000000000000" pitchFamily="2" charset="-122"/>
              </a:rPr>
              <a:t>研究领域</a:t>
            </a:r>
            <a:endParaRPr lang="en-US" altLang="zh-CN" sz="1200" b="1" dirty="0"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  <a:p>
            <a:pPr lvl="0">
              <a:lnSpc>
                <a:spcPts val="2000"/>
              </a:lnSpc>
            </a:pPr>
            <a:r>
              <a:rPr lang="zh-CN" altLang="zh-CN" sz="1200" dirty="0">
                <a:latin typeface="+mn-ea"/>
              </a:rPr>
              <a:t>心血管发育与心脏再生</a:t>
            </a:r>
            <a:r>
              <a:rPr lang="zh-CN" altLang="en-US" sz="1200" dirty="0">
                <a:latin typeface="+mn-ea"/>
              </a:rPr>
              <a:t>、</a:t>
            </a:r>
            <a:r>
              <a:rPr lang="zh-CN" altLang="zh-CN" sz="1200" dirty="0">
                <a:latin typeface="+mn-ea"/>
              </a:rPr>
              <a:t>分子诊断</a:t>
            </a:r>
            <a:endParaRPr lang="en-US" altLang="zh-CN" sz="1200" dirty="0">
              <a:latin typeface="+mn-ea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1FF9F17A-C619-44E9-8F75-ADA3BF213C91}"/>
              </a:ext>
            </a:extLst>
          </p:cNvPr>
          <p:cNvSpPr txBox="1"/>
          <p:nvPr/>
        </p:nvSpPr>
        <p:spPr>
          <a:xfrm>
            <a:off x="4357601" y="1115406"/>
            <a:ext cx="3476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药物专业领域（按姓氏字母排序）</a:t>
            </a:r>
          </a:p>
        </p:txBody>
      </p:sp>
      <p:pic>
        <p:nvPicPr>
          <p:cNvPr id="35" name="图片占位符 33">
            <a:extLst>
              <a:ext uri="{FF2B5EF4-FFF2-40B4-BE49-F238E27FC236}">
                <a16:creationId xmlns:a16="http://schemas.microsoft.com/office/drawing/2014/main" id="{2F09A915-698F-40F8-848B-4FF780A91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011" y="4275280"/>
            <a:ext cx="1235235" cy="1642135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</p:spPr>
      </p:pic>
      <p:sp>
        <p:nvSpPr>
          <p:cNvPr id="37" name="TextBox 67">
            <a:extLst>
              <a:ext uri="{FF2B5EF4-FFF2-40B4-BE49-F238E27FC236}">
                <a16:creationId xmlns:a16="http://schemas.microsoft.com/office/drawing/2014/main" id="{3B27F598-7092-46F6-BED7-AFB0811F489D}"/>
              </a:ext>
            </a:extLst>
          </p:cNvPr>
          <p:cNvSpPr txBox="1"/>
          <p:nvPr/>
        </p:nvSpPr>
        <p:spPr>
          <a:xfrm>
            <a:off x="8282423" y="4379741"/>
            <a:ext cx="3412482" cy="1351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</a:pPr>
            <a:r>
              <a:rPr lang="zh-CN" altLang="zh-CN" sz="1200" dirty="0">
                <a:latin typeface="+mn-ea"/>
              </a:rPr>
              <a:t>北京大学药学院教授、副院长</a:t>
            </a:r>
          </a:p>
          <a:p>
            <a:pPr>
              <a:lnSpc>
                <a:spcPts val="2000"/>
              </a:lnSpc>
            </a:pPr>
            <a:r>
              <a:rPr lang="zh-CN" altLang="zh-CN" sz="1200" dirty="0">
                <a:latin typeface="+mn-ea"/>
              </a:rPr>
              <a:t>北京大学天然药物及仿生药物国家重点实验室副主任</a:t>
            </a:r>
            <a:endParaRPr lang="en-US" altLang="zh-CN" sz="1200" dirty="0">
              <a:latin typeface="+mn-ea"/>
            </a:endParaRPr>
          </a:p>
          <a:p>
            <a:pPr>
              <a:lnSpc>
                <a:spcPts val="2000"/>
              </a:lnSpc>
            </a:pPr>
            <a:r>
              <a:rPr lang="zh-CN" altLang="en-US" sz="1200" b="1" dirty="0">
                <a:latin typeface="Roboto Condensed Light" panose="02000000000000000000" pitchFamily="2" charset="0"/>
                <a:ea typeface="方正中雅宋_GBK" panose="02000000000000000000" pitchFamily="2" charset="-122"/>
              </a:rPr>
              <a:t>研究领域</a:t>
            </a:r>
            <a:endParaRPr lang="en-US" altLang="zh-CN" sz="1200" b="1" dirty="0"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  <a:p>
            <a:pPr lvl="0">
              <a:lnSpc>
                <a:spcPts val="2000"/>
              </a:lnSpc>
            </a:pPr>
            <a:r>
              <a:rPr lang="zh-CN" altLang="zh-CN" sz="1200" dirty="0">
                <a:latin typeface="+mn-ea"/>
              </a:rPr>
              <a:t>中药药效成分</a:t>
            </a:r>
            <a:r>
              <a:rPr lang="zh-CN" altLang="en-US" sz="1200" dirty="0">
                <a:latin typeface="+mn-ea"/>
              </a:rPr>
              <a:t>、</a:t>
            </a:r>
            <a:r>
              <a:rPr lang="zh-CN" altLang="zh-CN" sz="1200" dirty="0">
                <a:latin typeface="+mn-ea"/>
              </a:rPr>
              <a:t>天然产物的生物合成与生物催化</a:t>
            </a:r>
            <a:endParaRPr lang="en-US" altLang="zh-CN" sz="1200" dirty="0">
              <a:latin typeface="+mn-ea"/>
            </a:endParaRPr>
          </a:p>
        </p:txBody>
      </p:sp>
      <p:pic>
        <p:nvPicPr>
          <p:cNvPr id="45" name="图片占位符 31">
            <a:extLst>
              <a:ext uri="{FF2B5EF4-FFF2-40B4-BE49-F238E27FC236}">
                <a16:creationId xmlns:a16="http://schemas.microsoft.com/office/drawing/2014/main" id="{D38AFFAB-20A7-45B1-848A-D9639C471A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52" y="4415735"/>
            <a:ext cx="1568706" cy="1432297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46" name="图片占位符 35">
            <a:extLst>
              <a:ext uri="{FF2B5EF4-FFF2-40B4-BE49-F238E27FC236}">
                <a16:creationId xmlns:a16="http://schemas.microsoft.com/office/drawing/2014/main" id="{9FB258F1-9C96-4C75-9288-00DB673BBA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383" y="2071637"/>
            <a:ext cx="1330490" cy="1688149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</p:spPr>
      </p:pic>
      <p:sp>
        <p:nvSpPr>
          <p:cNvPr id="47" name="TextBox 67">
            <a:extLst>
              <a:ext uri="{FF2B5EF4-FFF2-40B4-BE49-F238E27FC236}">
                <a16:creationId xmlns:a16="http://schemas.microsoft.com/office/drawing/2014/main" id="{9D80CC5C-887F-43F1-9477-13AFDC2D0AFC}"/>
              </a:ext>
            </a:extLst>
          </p:cNvPr>
          <p:cNvSpPr txBox="1"/>
          <p:nvPr/>
        </p:nvSpPr>
        <p:spPr>
          <a:xfrm>
            <a:off x="8273874" y="2066234"/>
            <a:ext cx="3412482" cy="1816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500"/>
              </a:lnSpc>
            </a:pPr>
            <a:r>
              <a:rPr lang="zh-CN" altLang="zh-CN" sz="1200" dirty="0"/>
              <a:t>北京大学李兆基讲席教授</a:t>
            </a:r>
            <a:r>
              <a:rPr lang="zh-CN" altLang="en-US" sz="1200" dirty="0"/>
              <a:t>、</a:t>
            </a:r>
            <a:r>
              <a:rPr lang="zh-CN" altLang="zh-CN" sz="1200" dirty="0"/>
              <a:t>理学部主任 </a:t>
            </a:r>
          </a:p>
          <a:p>
            <a:pPr lvl="0">
              <a:lnSpc>
                <a:spcPts val="1500"/>
              </a:lnSpc>
            </a:pPr>
            <a:r>
              <a:rPr lang="zh-CN" altLang="zh-CN" sz="1200" dirty="0"/>
              <a:t>中国科学院院士</a:t>
            </a:r>
          </a:p>
          <a:p>
            <a:pPr lvl="0">
              <a:lnSpc>
                <a:spcPts val="1500"/>
              </a:lnSpc>
            </a:pPr>
            <a:r>
              <a:rPr lang="zh-CN" altLang="zh-CN" sz="1200" dirty="0"/>
              <a:t>美国国家科学院外籍院士</a:t>
            </a:r>
            <a:endParaRPr lang="en-US" altLang="zh-CN" sz="1200" dirty="0"/>
          </a:p>
          <a:p>
            <a:pPr lvl="0">
              <a:lnSpc>
                <a:spcPts val="1500"/>
              </a:lnSpc>
            </a:pPr>
            <a:r>
              <a:rPr lang="zh-CN" altLang="en-US" sz="1200" dirty="0"/>
              <a:t>美国</a:t>
            </a:r>
            <a:r>
              <a:rPr lang="zh-CN" altLang="zh-CN" sz="1200" dirty="0"/>
              <a:t>国家医学院外籍院士</a:t>
            </a:r>
            <a:endParaRPr lang="en-US" altLang="zh-CN" sz="1200" dirty="0"/>
          </a:p>
          <a:p>
            <a:pPr lvl="0">
              <a:lnSpc>
                <a:spcPts val="1500"/>
              </a:lnSpc>
            </a:pPr>
            <a:r>
              <a:rPr lang="zh-CN" altLang="en-US" sz="1200" dirty="0"/>
              <a:t>美国</a:t>
            </a:r>
            <a:r>
              <a:rPr lang="zh-CN" altLang="zh-CN" sz="1200" dirty="0"/>
              <a:t>艺术与科学院外籍院士</a:t>
            </a:r>
            <a:endParaRPr lang="en-US" altLang="zh-HK" sz="1200" dirty="0"/>
          </a:p>
          <a:p>
            <a:pPr>
              <a:lnSpc>
                <a:spcPts val="1500"/>
              </a:lnSpc>
            </a:pPr>
            <a:r>
              <a:rPr lang="zh-CN" altLang="en-US" sz="1200" b="1" dirty="0">
                <a:latin typeface="Roboto Condensed Light" panose="02000000000000000000" pitchFamily="2" charset="0"/>
                <a:ea typeface="方正中雅宋_GBK" panose="02000000000000000000" pitchFamily="2" charset="-122"/>
              </a:rPr>
              <a:t>研究领域</a:t>
            </a:r>
            <a:endParaRPr lang="en-US" altLang="zh-CN" sz="1200" b="1" dirty="0"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  <a:p>
            <a:pPr>
              <a:lnSpc>
                <a:spcPts val="1500"/>
              </a:lnSpc>
            </a:pPr>
            <a:r>
              <a:rPr lang="zh-CN" altLang="zh-CN" sz="1200" dirty="0"/>
              <a:t>单细胞基因组学</a:t>
            </a:r>
            <a:r>
              <a:rPr lang="zh-CN" altLang="en-US" sz="1200" dirty="0"/>
              <a:t>、</a:t>
            </a:r>
            <a:r>
              <a:rPr lang="zh-CN" altLang="zh-CN" sz="1200" dirty="0"/>
              <a:t>癌症早期诊断与筛查</a:t>
            </a:r>
            <a:r>
              <a:rPr lang="zh-CN" altLang="en-US" sz="1200" dirty="0"/>
              <a:t>、</a:t>
            </a:r>
            <a:r>
              <a:rPr lang="zh-CN" altLang="zh-CN" sz="1200" dirty="0"/>
              <a:t>人类基因组转录因子结合图谱</a:t>
            </a:r>
            <a:r>
              <a:rPr lang="zh-CN" altLang="en-US" sz="1200" dirty="0"/>
              <a:t>、</a:t>
            </a:r>
            <a:r>
              <a:rPr lang="zh-CN" altLang="zh-CN" sz="1200" dirty="0"/>
              <a:t>高通量抗体药物筛选</a:t>
            </a:r>
            <a:r>
              <a:rPr lang="zh-CN" altLang="en-US" sz="1200" dirty="0"/>
              <a:t>、</a:t>
            </a:r>
            <a:r>
              <a:rPr lang="zh-CN" altLang="zh-CN" sz="1200" dirty="0"/>
              <a:t>无创产前遗传筛查</a:t>
            </a:r>
            <a:endParaRPr lang="en-US" altLang="zh-CN" sz="1200" dirty="0"/>
          </a:p>
        </p:txBody>
      </p:sp>
      <p:pic>
        <p:nvPicPr>
          <p:cNvPr id="48" name="图片占位符 41">
            <a:extLst>
              <a:ext uri="{FF2B5EF4-FFF2-40B4-BE49-F238E27FC236}">
                <a16:creationId xmlns:a16="http://schemas.microsoft.com/office/drawing/2014/main" id="{9DB27BDB-EB86-4E2D-98F7-057B70197B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20" y="2183274"/>
            <a:ext cx="1475488" cy="1464874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</p:spPr>
      </p:pic>
      <p:sp>
        <p:nvSpPr>
          <p:cNvPr id="49" name="TextBox 67">
            <a:extLst>
              <a:ext uri="{FF2B5EF4-FFF2-40B4-BE49-F238E27FC236}">
                <a16:creationId xmlns:a16="http://schemas.microsoft.com/office/drawing/2014/main" id="{2FC601DE-595C-4E07-8806-9574157F9434}"/>
              </a:ext>
            </a:extLst>
          </p:cNvPr>
          <p:cNvSpPr txBox="1"/>
          <p:nvPr/>
        </p:nvSpPr>
        <p:spPr>
          <a:xfrm>
            <a:off x="2441564" y="2026005"/>
            <a:ext cx="341613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zh-CN" sz="1200" dirty="0"/>
              <a:t>北京大学讲席教授</a:t>
            </a:r>
          </a:p>
          <a:p>
            <a:pPr>
              <a:lnSpc>
                <a:spcPts val="1800"/>
              </a:lnSpc>
            </a:pPr>
            <a:r>
              <a:rPr lang="zh-CN" altLang="zh-CN" sz="1200" dirty="0"/>
              <a:t>北京大学未来技术学院院长</a:t>
            </a:r>
          </a:p>
          <a:p>
            <a:pPr>
              <a:lnSpc>
                <a:spcPts val="1800"/>
              </a:lnSpc>
            </a:pPr>
            <a:r>
              <a:rPr lang="zh-CN" altLang="zh-CN" sz="1200" dirty="0"/>
              <a:t>《新英格兰医学杂志》副主编</a:t>
            </a:r>
          </a:p>
          <a:p>
            <a:pPr>
              <a:lnSpc>
                <a:spcPts val="1800"/>
              </a:lnSpc>
            </a:pPr>
            <a:r>
              <a:rPr lang="zh-CN" altLang="zh-CN" sz="1200" dirty="0"/>
              <a:t>国家杰出青年科学基金获得者</a:t>
            </a:r>
            <a:endParaRPr lang="en-US" altLang="zh-CN" sz="1200" dirty="0"/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Roboto Condensed Light" panose="02000000000000000000" pitchFamily="2" charset="0"/>
                <a:ea typeface="方正中雅宋_GBK" panose="02000000000000000000" pitchFamily="2" charset="-122"/>
              </a:rPr>
              <a:t>研究领域</a:t>
            </a:r>
            <a:endParaRPr lang="en-US" altLang="zh-CN" sz="1200" b="1" dirty="0"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  <a:p>
            <a:pPr lvl="0"/>
            <a:r>
              <a:rPr lang="en-US" altLang="zh-CN" sz="1200" dirty="0"/>
              <a:t>GPCR</a:t>
            </a:r>
            <a:r>
              <a:rPr lang="zh-CN" altLang="zh-CN" sz="1200" dirty="0"/>
              <a:t>与重大疾病 </a:t>
            </a:r>
            <a:r>
              <a:rPr lang="zh-CN" altLang="en-US" sz="1200" dirty="0"/>
              <a:t>、</a:t>
            </a:r>
            <a:r>
              <a:rPr lang="zh-CN" altLang="zh-CN" sz="1200" dirty="0"/>
              <a:t>内分泌和免疫调节的病生理机制</a:t>
            </a:r>
            <a:r>
              <a:rPr lang="zh-CN" altLang="en-US" sz="1200" dirty="0"/>
              <a:t>、</a:t>
            </a:r>
            <a:r>
              <a:rPr lang="zh-CN" altLang="zh-CN" sz="1200" dirty="0"/>
              <a:t>代谢心血管疾病的发病机制和治疗</a:t>
            </a:r>
            <a:r>
              <a:rPr lang="zh-CN" altLang="en-US" sz="1200" dirty="0"/>
              <a:t>、</a:t>
            </a:r>
            <a:r>
              <a:rPr lang="zh-CN" altLang="zh-CN" sz="1200" dirty="0"/>
              <a:t>心肌细胞的损伤保护机制</a:t>
            </a: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75542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id="{A9FBB4E9-CCCA-4356-8CD9-97E6D674A5C4}"/>
              </a:ext>
            </a:extLst>
          </p:cNvPr>
          <p:cNvGrpSpPr/>
          <p:nvPr/>
        </p:nvGrpSpPr>
        <p:grpSpPr>
          <a:xfrm>
            <a:off x="444080" y="1751011"/>
            <a:ext cx="5407698" cy="2087340"/>
            <a:chOff x="610330" y="1751011"/>
            <a:chExt cx="5407698" cy="2087340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0F6EDE2A-B42D-4F1F-9C4F-14BCF429DC3C}"/>
                </a:ext>
              </a:extLst>
            </p:cNvPr>
            <p:cNvSpPr/>
            <p:nvPr/>
          </p:nvSpPr>
          <p:spPr>
            <a:xfrm>
              <a:off x="2601890" y="1752598"/>
              <a:ext cx="3416138" cy="2085753"/>
            </a:xfrm>
            <a:prstGeom prst="rect">
              <a:avLst/>
            </a:prstGeom>
            <a:solidFill>
              <a:srgbClr val="32B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30">
              <a:extLst>
                <a:ext uri="{FF2B5EF4-FFF2-40B4-BE49-F238E27FC236}">
                  <a16:creationId xmlns:a16="http://schemas.microsoft.com/office/drawing/2014/main" id="{7E2EDFD2-8F16-4263-96D0-50E77B438EBE}"/>
                </a:ext>
              </a:extLst>
            </p:cNvPr>
            <p:cNvSpPr/>
            <p:nvPr/>
          </p:nvSpPr>
          <p:spPr>
            <a:xfrm>
              <a:off x="610330" y="1751011"/>
              <a:ext cx="45720" cy="2084832"/>
            </a:xfrm>
            <a:prstGeom prst="rect">
              <a:avLst/>
            </a:prstGeom>
            <a:solidFill>
              <a:srgbClr val="32B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68">
              <a:extLst>
                <a:ext uri="{FF2B5EF4-FFF2-40B4-BE49-F238E27FC236}">
                  <a16:creationId xmlns:a16="http://schemas.microsoft.com/office/drawing/2014/main" id="{BF94C5D6-62D8-4419-A4EE-0ACC7B8CBAC9}"/>
                </a:ext>
              </a:extLst>
            </p:cNvPr>
            <p:cNvSpPr txBox="1"/>
            <p:nvPr/>
          </p:nvSpPr>
          <p:spPr>
            <a:xfrm>
              <a:off x="3850275" y="1751808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詹启敏</a:t>
              </a:r>
              <a:endParaRPr lang="en-US" altLang="zh-HK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16C0920-0FF1-4F3D-A6BE-A4E43BDB9751}"/>
              </a:ext>
            </a:extLst>
          </p:cNvPr>
          <p:cNvGrpSpPr/>
          <p:nvPr/>
        </p:nvGrpSpPr>
        <p:grpSpPr>
          <a:xfrm>
            <a:off x="6257826" y="1723903"/>
            <a:ext cx="5412852" cy="2114450"/>
            <a:chOff x="6091576" y="1723903"/>
            <a:chExt cx="5412852" cy="2114450"/>
          </a:xfrm>
        </p:grpSpPr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D52EA675-8BA8-4013-8247-9756C1141709}"/>
                </a:ext>
              </a:extLst>
            </p:cNvPr>
            <p:cNvSpPr/>
            <p:nvPr/>
          </p:nvSpPr>
          <p:spPr>
            <a:xfrm>
              <a:off x="8106894" y="1752600"/>
              <a:ext cx="3397534" cy="2085753"/>
            </a:xfrm>
            <a:prstGeom prst="rect">
              <a:avLst/>
            </a:prstGeom>
            <a:solidFill>
              <a:srgbClr val="FF9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31">
              <a:extLst>
                <a:ext uri="{FF2B5EF4-FFF2-40B4-BE49-F238E27FC236}">
                  <a16:creationId xmlns:a16="http://schemas.microsoft.com/office/drawing/2014/main" id="{9CD0DDE8-AC36-464E-B26C-1EE280CD5D7D}"/>
                </a:ext>
              </a:extLst>
            </p:cNvPr>
            <p:cNvSpPr/>
            <p:nvPr/>
          </p:nvSpPr>
          <p:spPr>
            <a:xfrm>
              <a:off x="6091576" y="1752600"/>
              <a:ext cx="45720" cy="2084832"/>
            </a:xfrm>
            <a:prstGeom prst="rect">
              <a:avLst/>
            </a:prstGeom>
            <a:solidFill>
              <a:srgbClr val="FF9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68">
              <a:extLst>
                <a:ext uri="{FF2B5EF4-FFF2-40B4-BE49-F238E27FC236}">
                  <a16:creationId xmlns:a16="http://schemas.microsoft.com/office/drawing/2014/main" id="{7AC6F252-F75B-4F16-858F-4CF29BC2DCDE}"/>
                </a:ext>
              </a:extLst>
            </p:cNvPr>
            <p:cNvSpPr txBox="1"/>
            <p:nvPr/>
          </p:nvSpPr>
          <p:spPr>
            <a:xfrm>
              <a:off x="9398260" y="1723903"/>
              <a:ext cx="8483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张  驰</a:t>
              </a:r>
              <a:endParaRPr lang="en-US" altLang="zh-HK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FDD9DC41-028D-4C84-9042-099C616B9276}"/>
              </a:ext>
            </a:extLst>
          </p:cNvPr>
          <p:cNvGrpSpPr/>
          <p:nvPr/>
        </p:nvGrpSpPr>
        <p:grpSpPr>
          <a:xfrm>
            <a:off x="443350" y="3907260"/>
            <a:ext cx="5408428" cy="2112539"/>
            <a:chOff x="609600" y="3907260"/>
            <a:chExt cx="5408428" cy="2112539"/>
          </a:xfrm>
        </p:grpSpPr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BF0D2B06-F373-485F-961B-360C3A1E7EC8}"/>
                </a:ext>
              </a:extLst>
            </p:cNvPr>
            <p:cNvSpPr/>
            <p:nvPr/>
          </p:nvSpPr>
          <p:spPr>
            <a:xfrm>
              <a:off x="2601890" y="3934046"/>
              <a:ext cx="3416138" cy="2085753"/>
            </a:xfrm>
            <a:prstGeom prst="rect">
              <a:avLst/>
            </a:prstGeom>
            <a:solidFill>
              <a:srgbClr val="7B7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32">
              <a:extLst>
                <a:ext uri="{FF2B5EF4-FFF2-40B4-BE49-F238E27FC236}">
                  <a16:creationId xmlns:a16="http://schemas.microsoft.com/office/drawing/2014/main" id="{8C06ADBC-D305-4AD9-81E9-8B51344B56AB}"/>
                </a:ext>
              </a:extLst>
            </p:cNvPr>
            <p:cNvSpPr/>
            <p:nvPr/>
          </p:nvSpPr>
          <p:spPr>
            <a:xfrm>
              <a:off x="609600" y="3931316"/>
              <a:ext cx="45720" cy="2084832"/>
            </a:xfrm>
            <a:prstGeom prst="rect">
              <a:avLst/>
            </a:prstGeom>
            <a:solidFill>
              <a:srgbClr val="7B7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68">
              <a:extLst>
                <a:ext uri="{FF2B5EF4-FFF2-40B4-BE49-F238E27FC236}">
                  <a16:creationId xmlns:a16="http://schemas.microsoft.com/office/drawing/2014/main" id="{05AC8922-998F-4815-BA91-56E32A638CAE}"/>
                </a:ext>
              </a:extLst>
            </p:cNvPr>
            <p:cNvSpPr txBox="1"/>
            <p:nvPr/>
          </p:nvSpPr>
          <p:spPr>
            <a:xfrm>
              <a:off x="3885803" y="3907260"/>
              <a:ext cx="8483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赵  扬</a:t>
              </a:r>
              <a:endParaRPr lang="en-US" altLang="zh-HK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B012E125-31BF-48E6-ABFB-FD71CDCEADD8}"/>
              </a:ext>
            </a:extLst>
          </p:cNvPr>
          <p:cNvSpPr txBox="1"/>
          <p:nvPr/>
        </p:nvSpPr>
        <p:spPr>
          <a:xfrm>
            <a:off x="4357601" y="1115406"/>
            <a:ext cx="3476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药物专业领域（按姓氏字母排序）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750EED7A-E764-4838-AF8F-782511A17312}"/>
              </a:ext>
            </a:extLst>
          </p:cNvPr>
          <p:cNvGrpSpPr/>
          <p:nvPr/>
        </p:nvGrpSpPr>
        <p:grpSpPr>
          <a:xfrm>
            <a:off x="6252545" y="3903796"/>
            <a:ext cx="5418133" cy="2116005"/>
            <a:chOff x="6086295" y="3903796"/>
            <a:chExt cx="5418133" cy="2116005"/>
          </a:xfrm>
        </p:grpSpPr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D3A83FE0-AFAB-493A-B320-94502CEB1396}"/>
                </a:ext>
              </a:extLst>
            </p:cNvPr>
            <p:cNvSpPr/>
            <p:nvPr/>
          </p:nvSpPr>
          <p:spPr>
            <a:xfrm>
              <a:off x="8106894" y="3934048"/>
              <a:ext cx="3397534" cy="2085753"/>
            </a:xfrm>
            <a:prstGeom prst="rect">
              <a:avLst/>
            </a:prstGeom>
            <a:solidFill>
              <a:srgbClr val="3AD6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33">
              <a:extLst>
                <a:ext uri="{FF2B5EF4-FFF2-40B4-BE49-F238E27FC236}">
                  <a16:creationId xmlns:a16="http://schemas.microsoft.com/office/drawing/2014/main" id="{5BF057CF-F66D-484E-A577-BC03796D0487}"/>
                </a:ext>
              </a:extLst>
            </p:cNvPr>
            <p:cNvSpPr/>
            <p:nvPr/>
          </p:nvSpPr>
          <p:spPr>
            <a:xfrm>
              <a:off x="6086295" y="3931316"/>
              <a:ext cx="45720" cy="2084832"/>
            </a:xfrm>
            <a:prstGeom prst="rect">
              <a:avLst/>
            </a:prstGeom>
            <a:solidFill>
              <a:srgbClr val="3AD6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68">
              <a:extLst>
                <a:ext uri="{FF2B5EF4-FFF2-40B4-BE49-F238E27FC236}">
                  <a16:creationId xmlns:a16="http://schemas.microsoft.com/office/drawing/2014/main" id="{9EB09F31-D25A-4346-8726-1AD63073E46D}"/>
                </a:ext>
              </a:extLst>
            </p:cNvPr>
            <p:cNvSpPr txBox="1"/>
            <p:nvPr/>
          </p:nvSpPr>
          <p:spPr>
            <a:xfrm>
              <a:off x="9345360" y="3903796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周德敏</a:t>
              </a:r>
              <a:endParaRPr lang="en-US" altLang="zh-HK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TextBox 67">
            <a:extLst>
              <a:ext uri="{FF2B5EF4-FFF2-40B4-BE49-F238E27FC236}">
                <a16:creationId xmlns:a16="http://schemas.microsoft.com/office/drawing/2014/main" id="{A362F9F3-36D1-46F8-9B4D-A8F4A2ECDEE0}"/>
              </a:ext>
            </a:extLst>
          </p:cNvPr>
          <p:cNvSpPr txBox="1"/>
          <p:nvPr/>
        </p:nvSpPr>
        <p:spPr>
          <a:xfrm>
            <a:off x="8267174" y="4193148"/>
            <a:ext cx="3412482" cy="182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zh-CN" altLang="zh-CN" sz="1200" dirty="0"/>
              <a:t>北京大学药学院院长</a:t>
            </a:r>
          </a:p>
          <a:p>
            <a:pPr>
              <a:lnSpc>
                <a:spcPts val="1700"/>
              </a:lnSpc>
            </a:pPr>
            <a:r>
              <a:rPr lang="zh-CN" altLang="zh-CN" sz="1200" dirty="0"/>
              <a:t>天然药物及仿生药物国家重点室主任</a:t>
            </a:r>
          </a:p>
          <a:p>
            <a:pPr>
              <a:lnSpc>
                <a:spcPts val="1700"/>
              </a:lnSpc>
            </a:pPr>
            <a:r>
              <a:rPr lang="zh-CN" altLang="zh-CN" sz="1200" dirty="0"/>
              <a:t>教育部长江特聘教授</a:t>
            </a:r>
          </a:p>
          <a:p>
            <a:pPr>
              <a:lnSpc>
                <a:spcPts val="1700"/>
              </a:lnSpc>
            </a:pPr>
            <a:r>
              <a:rPr lang="zh-CN" altLang="zh-CN" sz="1200" dirty="0"/>
              <a:t>科技部</a:t>
            </a:r>
            <a:r>
              <a:rPr lang="en-US" altLang="zh-CN" sz="1200" dirty="0"/>
              <a:t>973</a:t>
            </a:r>
            <a:r>
              <a:rPr lang="zh-CN" altLang="zh-CN" sz="1200" dirty="0"/>
              <a:t>项目首席科学家</a:t>
            </a:r>
          </a:p>
          <a:p>
            <a:pPr>
              <a:lnSpc>
                <a:spcPts val="1700"/>
              </a:lnSpc>
            </a:pPr>
            <a:r>
              <a:rPr lang="zh-CN" altLang="zh-CN" sz="1200" dirty="0"/>
              <a:t>基金委创新群体牵头科学家</a:t>
            </a:r>
          </a:p>
          <a:p>
            <a:pPr>
              <a:lnSpc>
                <a:spcPts val="1700"/>
              </a:lnSpc>
            </a:pPr>
            <a:r>
              <a:rPr lang="zh-CN" altLang="zh-CN" sz="1200" dirty="0"/>
              <a:t>国家创新药物重大专项牵头科学家</a:t>
            </a:r>
            <a:endParaRPr lang="en-US" altLang="zh-HK" sz="1200" dirty="0"/>
          </a:p>
          <a:p>
            <a:pPr>
              <a:lnSpc>
                <a:spcPts val="1700"/>
              </a:lnSpc>
            </a:pPr>
            <a:r>
              <a:rPr lang="zh-CN" altLang="en-US" sz="1200" b="1" dirty="0">
                <a:latin typeface="Roboto Condensed Light" panose="02000000000000000000" pitchFamily="2" charset="0"/>
                <a:ea typeface="方正中雅宋_GBK" panose="02000000000000000000" pitchFamily="2" charset="-122"/>
              </a:rPr>
              <a:t>研究领域</a:t>
            </a:r>
            <a:endParaRPr lang="en-US" altLang="zh-CN" sz="1200" b="1" dirty="0"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  <a:p>
            <a:pPr lvl="0">
              <a:lnSpc>
                <a:spcPts val="1700"/>
              </a:lnSpc>
            </a:pPr>
            <a:r>
              <a:rPr lang="zh-CN" altLang="zh-CN" sz="1200" dirty="0"/>
              <a:t>仿生技术药物</a:t>
            </a:r>
            <a:r>
              <a:rPr lang="zh-CN" altLang="en-US" sz="1200" dirty="0"/>
              <a:t>、</a:t>
            </a:r>
            <a:r>
              <a:rPr lang="zh-CN" altLang="zh-CN" sz="1200" dirty="0"/>
              <a:t>肿瘤免疫治疗</a:t>
            </a:r>
            <a:r>
              <a:rPr lang="zh-CN" altLang="en-US" sz="1200" dirty="0"/>
              <a:t>、</a:t>
            </a:r>
            <a:r>
              <a:rPr lang="zh-CN" altLang="zh-CN" sz="1200" dirty="0"/>
              <a:t>抗病毒药物</a:t>
            </a:r>
            <a:endParaRPr lang="en-US" altLang="zh-CN" sz="1200" dirty="0"/>
          </a:p>
        </p:txBody>
      </p:sp>
      <p:pic>
        <p:nvPicPr>
          <p:cNvPr id="37" name="图片占位符 33">
            <a:extLst>
              <a:ext uri="{FF2B5EF4-FFF2-40B4-BE49-F238E27FC236}">
                <a16:creationId xmlns:a16="http://schemas.microsoft.com/office/drawing/2014/main" id="{42311750-B231-486C-9BE8-8A0CE51BE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758" y="4371228"/>
            <a:ext cx="1235235" cy="1466840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</p:spPr>
      </p:pic>
      <p:pic>
        <p:nvPicPr>
          <p:cNvPr id="38" name="图片占位符 31">
            <a:extLst>
              <a:ext uri="{FF2B5EF4-FFF2-40B4-BE49-F238E27FC236}">
                <a16:creationId xmlns:a16="http://schemas.microsoft.com/office/drawing/2014/main" id="{1AEA9187-1248-4360-A0A6-4B0173E00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70" y="4248877"/>
            <a:ext cx="1259179" cy="1767271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42" name="TextBox 67">
            <a:extLst>
              <a:ext uri="{FF2B5EF4-FFF2-40B4-BE49-F238E27FC236}">
                <a16:creationId xmlns:a16="http://schemas.microsoft.com/office/drawing/2014/main" id="{9134665A-14A4-4CA8-82D4-FE67EF29242C}"/>
              </a:ext>
            </a:extLst>
          </p:cNvPr>
          <p:cNvSpPr txBox="1"/>
          <p:nvPr/>
        </p:nvSpPr>
        <p:spPr>
          <a:xfrm>
            <a:off x="2414985" y="4209070"/>
            <a:ext cx="33975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800"/>
              </a:lnSpc>
            </a:pPr>
            <a:r>
              <a:rPr lang="zh-CN" altLang="zh-CN" sz="1200" dirty="0"/>
              <a:t>北京大学未来技术学院助理教授、研究员</a:t>
            </a:r>
          </a:p>
          <a:p>
            <a:pPr lvl="0">
              <a:lnSpc>
                <a:spcPts val="1800"/>
              </a:lnSpc>
            </a:pPr>
            <a:r>
              <a:rPr lang="zh-CN" altLang="zh-CN" sz="1200" dirty="0"/>
              <a:t>国家优秀青年基金获得者</a:t>
            </a:r>
          </a:p>
          <a:p>
            <a:pPr lvl="0">
              <a:lnSpc>
                <a:spcPts val="1800"/>
              </a:lnSpc>
            </a:pPr>
            <a:r>
              <a:rPr lang="zh-CN" altLang="zh-CN" sz="1200" dirty="0"/>
              <a:t>中组部万人计划青年拔尖人才</a:t>
            </a:r>
          </a:p>
          <a:p>
            <a:pPr>
              <a:lnSpc>
                <a:spcPts val="1800"/>
              </a:lnSpc>
            </a:pPr>
            <a:r>
              <a:rPr lang="zh-CN" altLang="zh-CN" sz="1200" dirty="0"/>
              <a:t>南京昕瑞再生医药科技有限公司创始人、首席科学家</a:t>
            </a:r>
            <a:endParaRPr lang="en-US" altLang="zh-CN" sz="1200" dirty="0"/>
          </a:p>
          <a:p>
            <a:pPr>
              <a:lnSpc>
                <a:spcPts val="1800"/>
              </a:lnSpc>
            </a:pPr>
            <a:r>
              <a:rPr lang="zh-CN" altLang="en-US" sz="1200" b="1" dirty="0">
                <a:latin typeface="Roboto Condensed Light" panose="02000000000000000000" pitchFamily="2" charset="0"/>
                <a:ea typeface="方正中雅宋_GBK" panose="02000000000000000000" pitchFamily="2" charset="-122"/>
              </a:rPr>
              <a:t>研究领域</a:t>
            </a:r>
            <a:endParaRPr lang="en-US" altLang="zh-CN" sz="1200" b="1" dirty="0"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  <a:p>
            <a:pPr lvl="0"/>
            <a:r>
              <a:rPr lang="zh-CN" altLang="zh-CN" sz="1200" dirty="0"/>
              <a:t>细胞重编程和再生医疗新技术</a:t>
            </a:r>
            <a:r>
              <a:rPr lang="zh-CN" altLang="en-US" sz="1200" dirty="0"/>
              <a:t>、</a:t>
            </a:r>
            <a:r>
              <a:rPr lang="zh-CN" altLang="zh-CN" sz="1200" dirty="0"/>
              <a:t>干细胞及再生医疗领域的新药研发</a:t>
            </a:r>
            <a:endParaRPr lang="en-US" altLang="zh-CN" sz="1200" dirty="0"/>
          </a:p>
        </p:txBody>
      </p:sp>
      <p:pic>
        <p:nvPicPr>
          <p:cNvPr id="44" name="图片占位符 35">
            <a:extLst>
              <a:ext uri="{FF2B5EF4-FFF2-40B4-BE49-F238E27FC236}">
                <a16:creationId xmlns:a16="http://schemas.microsoft.com/office/drawing/2014/main" id="{A8529D6D-C684-42E7-930F-F9F5F9D619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69" y="2018209"/>
            <a:ext cx="1219991" cy="1706339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</p:spPr>
      </p:pic>
      <p:sp>
        <p:nvSpPr>
          <p:cNvPr id="45" name="TextBox 67">
            <a:extLst>
              <a:ext uri="{FF2B5EF4-FFF2-40B4-BE49-F238E27FC236}">
                <a16:creationId xmlns:a16="http://schemas.microsoft.com/office/drawing/2014/main" id="{F9D42900-3A72-4D1C-97C2-9F7ABD24C44B}"/>
              </a:ext>
            </a:extLst>
          </p:cNvPr>
          <p:cNvSpPr txBox="1"/>
          <p:nvPr/>
        </p:nvSpPr>
        <p:spPr>
          <a:xfrm>
            <a:off x="8258196" y="2045523"/>
            <a:ext cx="341248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800"/>
              </a:lnSpc>
            </a:pPr>
            <a:r>
              <a:rPr lang="zh-CN" altLang="zh-CN" sz="1200" dirty="0"/>
              <a:t>北京大学跨学部生物医学工程系教授</a:t>
            </a:r>
          </a:p>
          <a:p>
            <a:pPr lvl="0">
              <a:lnSpc>
                <a:spcPts val="1800"/>
              </a:lnSpc>
            </a:pPr>
            <a:r>
              <a:rPr lang="zh-CN" altLang="zh-CN" sz="1200" dirty="0"/>
              <a:t>北京大学国际医院助理院长</a:t>
            </a:r>
            <a:endParaRPr lang="en-US" altLang="zh-CN" sz="1200" dirty="0"/>
          </a:p>
          <a:p>
            <a:pPr>
              <a:lnSpc>
                <a:spcPts val="1800"/>
              </a:lnSpc>
            </a:pPr>
            <a:r>
              <a:rPr lang="zh-CN" altLang="zh-CN" sz="1200" dirty="0"/>
              <a:t>国家特聘专家</a:t>
            </a:r>
          </a:p>
          <a:p>
            <a:pPr>
              <a:lnSpc>
                <a:spcPts val="1800"/>
              </a:lnSpc>
            </a:pPr>
            <a:r>
              <a:rPr lang="zh-CN" altLang="zh-CN" sz="1200" dirty="0"/>
              <a:t>中国老年学会骨质疏松分会创新与转化专委会主任委员</a:t>
            </a:r>
            <a:endParaRPr lang="en-US" altLang="zh-HK" sz="1200" dirty="0"/>
          </a:p>
          <a:p>
            <a:pPr>
              <a:lnSpc>
                <a:spcPts val="1800"/>
              </a:lnSpc>
            </a:pPr>
            <a:r>
              <a:rPr lang="zh-CN" altLang="en-US" sz="1200" b="1" dirty="0">
                <a:latin typeface="Roboto Condensed Light" panose="02000000000000000000" pitchFamily="2" charset="0"/>
                <a:ea typeface="方正中雅宋_GBK" panose="02000000000000000000" pitchFamily="2" charset="-122"/>
              </a:rPr>
              <a:t>研究领域</a:t>
            </a:r>
            <a:endParaRPr lang="en-US" altLang="zh-CN" sz="1200" b="1" dirty="0"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  <a:p>
            <a:pPr lvl="0"/>
            <a:r>
              <a:rPr lang="zh-CN" altLang="zh-CN" sz="1200" dirty="0"/>
              <a:t>干细胞和骨再生医学</a:t>
            </a:r>
            <a:r>
              <a:rPr lang="zh-CN" altLang="en-US" sz="1200" dirty="0"/>
              <a:t>、</a:t>
            </a:r>
            <a:r>
              <a:rPr lang="zh-CN" altLang="zh-CN" sz="1200" dirty="0"/>
              <a:t>创新药物研发治疗骨质疏松</a:t>
            </a:r>
            <a:endParaRPr lang="en-US" altLang="zh-CN" sz="1200" dirty="0"/>
          </a:p>
        </p:txBody>
      </p:sp>
      <p:pic>
        <p:nvPicPr>
          <p:cNvPr id="46" name="图片占位符 41">
            <a:extLst>
              <a:ext uri="{FF2B5EF4-FFF2-40B4-BE49-F238E27FC236}">
                <a16:creationId xmlns:a16="http://schemas.microsoft.com/office/drawing/2014/main" id="{BF66E85B-743D-46A3-868C-9499F54292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96" y="2051432"/>
            <a:ext cx="1191525" cy="1666869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</p:spPr>
      </p:pic>
      <p:sp>
        <p:nvSpPr>
          <p:cNvPr id="47" name="TextBox 67">
            <a:extLst>
              <a:ext uri="{FF2B5EF4-FFF2-40B4-BE49-F238E27FC236}">
                <a16:creationId xmlns:a16="http://schemas.microsoft.com/office/drawing/2014/main" id="{AC013907-240E-41FE-B8C2-E6C812F66426}"/>
              </a:ext>
            </a:extLst>
          </p:cNvPr>
          <p:cNvSpPr txBox="1"/>
          <p:nvPr/>
        </p:nvSpPr>
        <p:spPr>
          <a:xfrm>
            <a:off x="2429000" y="2132510"/>
            <a:ext cx="3416138" cy="1691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800"/>
              </a:lnSpc>
            </a:pPr>
            <a:r>
              <a:rPr lang="zh-CN" altLang="zh-CN" sz="1200" dirty="0">
                <a:latin typeface="+mn-ea"/>
              </a:rPr>
              <a:t>中国工程院院士</a:t>
            </a:r>
          </a:p>
          <a:p>
            <a:pPr lvl="0">
              <a:lnSpc>
                <a:spcPts val="1800"/>
              </a:lnSpc>
            </a:pPr>
            <a:r>
              <a:rPr lang="zh-CN" altLang="zh-CN" sz="1200" dirty="0">
                <a:latin typeface="+mn-ea"/>
              </a:rPr>
              <a:t>北京大学博雅讲席教授</a:t>
            </a:r>
          </a:p>
          <a:p>
            <a:pPr lvl="0">
              <a:lnSpc>
                <a:spcPts val="1800"/>
              </a:lnSpc>
            </a:pPr>
            <a:r>
              <a:rPr lang="zh-CN" altLang="zh-CN" sz="1200" dirty="0">
                <a:latin typeface="+mn-ea"/>
              </a:rPr>
              <a:t>北京大学国际癌症研究院院长</a:t>
            </a:r>
            <a:r>
              <a:rPr lang="zh-CN" altLang="en-US" sz="1200" dirty="0">
                <a:latin typeface="+mn-ea"/>
              </a:rPr>
              <a:t>、</a:t>
            </a:r>
            <a:r>
              <a:rPr lang="zh-CN" altLang="zh-CN" sz="1200" dirty="0">
                <a:latin typeface="+mn-ea"/>
              </a:rPr>
              <a:t>健康医疗大数据国家研究院院长</a:t>
            </a:r>
          </a:p>
          <a:p>
            <a:pPr>
              <a:lnSpc>
                <a:spcPts val="1800"/>
              </a:lnSpc>
            </a:pPr>
            <a:r>
              <a:rPr lang="zh-CN" altLang="zh-CN" sz="1200" dirty="0">
                <a:latin typeface="+mn-ea"/>
              </a:rPr>
              <a:t>国家生物技术发展战略专家指导委员会主任</a:t>
            </a:r>
            <a:endParaRPr lang="en-US" altLang="zh-CN" sz="1200" dirty="0">
              <a:latin typeface="+mn-ea"/>
            </a:endParaRPr>
          </a:p>
          <a:p>
            <a:pPr>
              <a:lnSpc>
                <a:spcPts val="1800"/>
              </a:lnSpc>
            </a:pPr>
            <a:r>
              <a:rPr lang="zh-CN" altLang="en-US" sz="1200" b="1" dirty="0">
                <a:latin typeface="Roboto Condensed Light" panose="02000000000000000000" pitchFamily="2" charset="0"/>
                <a:ea typeface="方正中雅宋_GBK" panose="02000000000000000000" pitchFamily="2" charset="-122"/>
              </a:rPr>
              <a:t>研究领域</a:t>
            </a:r>
            <a:endParaRPr lang="en-US" altLang="zh-CN" sz="1200" b="1" dirty="0"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  <a:p>
            <a:pPr lvl="0">
              <a:lnSpc>
                <a:spcPts val="1800"/>
              </a:lnSpc>
            </a:pPr>
            <a:r>
              <a:rPr lang="zh-CN" altLang="zh-CN" sz="1200" dirty="0">
                <a:latin typeface="+mn-ea"/>
              </a:rPr>
              <a:t>分子肿瘤学</a:t>
            </a:r>
            <a:r>
              <a:rPr lang="zh-CN" altLang="en-US" sz="1200" dirty="0">
                <a:latin typeface="+mn-ea"/>
              </a:rPr>
              <a:t>、医学科技发展战略</a:t>
            </a:r>
            <a:endParaRPr lang="en-US" altLang="zh-CN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566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id="{A9FBB4E9-CCCA-4356-8CD9-97E6D674A5C4}"/>
              </a:ext>
            </a:extLst>
          </p:cNvPr>
          <p:cNvGrpSpPr/>
          <p:nvPr/>
        </p:nvGrpSpPr>
        <p:grpSpPr>
          <a:xfrm>
            <a:off x="444080" y="1741417"/>
            <a:ext cx="5407698" cy="2145179"/>
            <a:chOff x="610330" y="1741417"/>
            <a:chExt cx="5407698" cy="2145179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0F6EDE2A-B42D-4F1F-9C4F-14BCF429DC3C}"/>
                </a:ext>
              </a:extLst>
            </p:cNvPr>
            <p:cNvSpPr/>
            <p:nvPr/>
          </p:nvSpPr>
          <p:spPr>
            <a:xfrm>
              <a:off x="2601890" y="1752598"/>
              <a:ext cx="3416138" cy="2085753"/>
            </a:xfrm>
            <a:prstGeom prst="rect">
              <a:avLst/>
            </a:prstGeom>
            <a:solidFill>
              <a:srgbClr val="32B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30">
              <a:extLst>
                <a:ext uri="{FF2B5EF4-FFF2-40B4-BE49-F238E27FC236}">
                  <a16:creationId xmlns:a16="http://schemas.microsoft.com/office/drawing/2014/main" id="{7E2EDFD2-8F16-4263-96D0-50E77B438EBE}"/>
                </a:ext>
              </a:extLst>
            </p:cNvPr>
            <p:cNvSpPr/>
            <p:nvPr/>
          </p:nvSpPr>
          <p:spPr>
            <a:xfrm>
              <a:off x="610330" y="1751011"/>
              <a:ext cx="45720" cy="2084832"/>
            </a:xfrm>
            <a:prstGeom prst="rect">
              <a:avLst/>
            </a:prstGeom>
            <a:solidFill>
              <a:srgbClr val="32B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0262EE2B-5C45-472C-8B15-393621EF475B}"/>
                </a:ext>
              </a:extLst>
            </p:cNvPr>
            <p:cNvSpPr txBox="1"/>
            <p:nvPr/>
          </p:nvSpPr>
          <p:spPr>
            <a:xfrm>
              <a:off x="2599577" y="2089244"/>
              <a:ext cx="3412482" cy="1797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ts val="2000"/>
                </a:lnSpc>
              </a:pPr>
              <a:r>
                <a:rPr lang="zh-CN" altLang="en-US" sz="1200" dirty="0"/>
                <a:t>北</a:t>
              </a:r>
              <a:r>
                <a:rPr lang="zh-CN" altLang="zh-CN" sz="1200" dirty="0"/>
                <a:t>京大学未来技术学院长聘副教授</a:t>
              </a:r>
            </a:p>
            <a:p>
              <a:pPr lvl="0">
                <a:lnSpc>
                  <a:spcPts val="2000"/>
                </a:lnSpc>
              </a:pPr>
              <a:r>
                <a:rPr lang="zh-CN" altLang="zh-CN" sz="1200" dirty="0"/>
                <a:t>中国化学会高级会员</a:t>
              </a:r>
            </a:p>
            <a:p>
              <a:pPr lvl="0">
                <a:lnSpc>
                  <a:spcPts val="2000"/>
                </a:lnSpc>
              </a:pPr>
              <a:r>
                <a:rPr lang="zh-CN" altLang="zh-CN" sz="1200" dirty="0"/>
                <a:t>中国人体健康科技促进会第五届理事会理事</a:t>
              </a:r>
            </a:p>
            <a:p>
              <a:pPr>
                <a:lnSpc>
                  <a:spcPts val="2000"/>
                </a:lnSpc>
              </a:pPr>
              <a:r>
                <a:rPr lang="zh-CN" altLang="zh-CN" sz="1200" dirty="0"/>
                <a:t>英国运动医学杂志中文版编委</a:t>
              </a:r>
              <a:endParaRPr lang="en-US" altLang="zh-CN" sz="1200" dirty="0"/>
            </a:p>
            <a:p>
              <a:pPr>
                <a:lnSpc>
                  <a:spcPts val="2000"/>
                </a:lnSpc>
              </a:pPr>
              <a:r>
                <a:rPr lang="zh-CN" altLang="zh-CN" sz="1200" dirty="0"/>
                <a:t>美国</a:t>
              </a:r>
              <a:r>
                <a:rPr lang="en-US" altLang="zh-CN" sz="1200" dirty="0"/>
                <a:t>ACS Biomaterials Science &amp; Engineering</a:t>
              </a:r>
              <a:r>
                <a:rPr lang="zh-CN" altLang="zh-CN" sz="1200" dirty="0"/>
                <a:t>编委</a:t>
              </a:r>
              <a:endParaRPr lang="en-US" altLang="zh-HK" sz="1200" dirty="0"/>
            </a:p>
            <a:p>
              <a:pPr>
                <a:lnSpc>
                  <a:spcPts val="1700"/>
                </a:lnSpc>
              </a:pPr>
              <a:r>
                <a:rPr lang="zh-CN" altLang="en-US" sz="1200" b="1" dirty="0">
                  <a:latin typeface="Roboto Condensed Light" panose="02000000000000000000" pitchFamily="2" charset="0"/>
                  <a:ea typeface="方正中雅宋_GBK" panose="02000000000000000000" pitchFamily="2" charset="-122"/>
                </a:rPr>
                <a:t>研究领域</a:t>
              </a:r>
              <a:endParaRPr lang="en-US" altLang="zh-CN" sz="1200" b="1" dirty="0">
                <a:latin typeface="Roboto Condensed Light" panose="02000000000000000000" pitchFamily="2" charset="0"/>
                <a:ea typeface="方正中雅宋_GBK" panose="02000000000000000000" pitchFamily="2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zh-CN" sz="1200" dirty="0"/>
                <a:t>生物材料与再生医学</a:t>
              </a:r>
              <a:endParaRPr lang="en-US" altLang="zh-CN" sz="1200" dirty="0"/>
            </a:p>
          </p:txBody>
        </p:sp>
        <p:sp>
          <p:nvSpPr>
            <p:cNvPr id="32" name="TextBox 68">
              <a:extLst>
                <a:ext uri="{FF2B5EF4-FFF2-40B4-BE49-F238E27FC236}">
                  <a16:creationId xmlns:a16="http://schemas.microsoft.com/office/drawing/2014/main" id="{BF94C5D6-62D8-4419-A4EE-0ACC7B8CBAC9}"/>
                </a:ext>
              </a:extLst>
            </p:cNvPr>
            <p:cNvSpPr txBox="1"/>
            <p:nvPr/>
          </p:nvSpPr>
          <p:spPr>
            <a:xfrm>
              <a:off x="3850275" y="1741417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陈海峰</a:t>
              </a:r>
              <a:endParaRPr lang="en-US" altLang="zh-HK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16C0920-0FF1-4F3D-A6BE-A4E43BDB9751}"/>
              </a:ext>
            </a:extLst>
          </p:cNvPr>
          <p:cNvGrpSpPr/>
          <p:nvPr/>
        </p:nvGrpSpPr>
        <p:grpSpPr>
          <a:xfrm>
            <a:off x="6257826" y="1730138"/>
            <a:ext cx="5412852" cy="2108215"/>
            <a:chOff x="6091576" y="1730138"/>
            <a:chExt cx="5412852" cy="2108215"/>
          </a:xfrm>
        </p:grpSpPr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D52EA675-8BA8-4013-8247-9756C1141709}"/>
                </a:ext>
              </a:extLst>
            </p:cNvPr>
            <p:cNvSpPr/>
            <p:nvPr/>
          </p:nvSpPr>
          <p:spPr>
            <a:xfrm>
              <a:off x="8106894" y="1752600"/>
              <a:ext cx="3397534" cy="2085753"/>
            </a:xfrm>
            <a:prstGeom prst="rect">
              <a:avLst/>
            </a:prstGeom>
            <a:solidFill>
              <a:srgbClr val="FF9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31">
              <a:extLst>
                <a:ext uri="{FF2B5EF4-FFF2-40B4-BE49-F238E27FC236}">
                  <a16:creationId xmlns:a16="http://schemas.microsoft.com/office/drawing/2014/main" id="{9CD0DDE8-AC36-464E-B26C-1EE280CD5D7D}"/>
                </a:ext>
              </a:extLst>
            </p:cNvPr>
            <p:cNvSpPr/>
            <p:nvPr/>
          </p:nvSpPr>
          <p:spPr>
            <a:xfrm>
              <a:off x="6091576" y="1752600"/>
              <a:ext cx="45720" cy="2084832"/>
            </a:xfrm>
            <a:prstGeom prst="rect">
              <a:avLst/>
            </a:prstGeom>
            <a:solidFill>
              <a:srgbClr val="FF9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68">
              <a:extLst>
                <a:ext uri="{FF2B5EF4-FFF2-40B4-BE49-F238E27FC236}">
                  <a16:creationId xmlns:a16="http://schemas.microsoft.com/office/drawing/2014/main" id="{7AC6F252-F75B-4F16-858F-4CF29BC2DCDE}"/>
                </a:ext>
              </a:extLst>
            </p:cNvPr>
            <p:cNvSpPr txBox="1"/>
            <p:nvPr/>
          </p:nvSpPr>
          <p:spPr>
            <a:xfrm>
              <a:off x="9345360" y="1730138"/>
              <a:ext cx="9541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陈良怡</a:t>
              </a:r>
              <a:endParaRPr lang="en-US" altLang="zh-HK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FDD9DC41-028D-4C84-9042-099C616B9276}"/>
              </a:ext>
            </a:extLst>
          </p:cNvPr>
          <p:cNvGrpSpPr/>
          <p:nvPr/>
        </p:nvGrpSpPr>
        <p:grpSpPr>
          <a:xfrm>
            <a:off x="443350" y="3917651"/>
            <a:ext cx="5408428" cy="2102148"/>
            <a:chOff x="609600" y="3917651"/>
            <a:chExt cx="5408428" cy="2102148"/>
          </a:xfrm>
        </p:grpSpPr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BF0D2B06-F373-485F-961B-360C3A1E7EC8}"/>
                </a:ext>
              </a:extLst>
            </p:cNvPr>
            <p:cNvSpPr/>
            <p:nvPr/>
          </p:nvSpPr>
          <p:spPr>
            <a:xfrm>
              <a:off x="2601890" y="3934046"/>
              <a:ext cx="3416138" cy="2085753"/>
            </a:xfrm>
            <a:prstGeom prst="rect">
              <a:avLst/>
            </a:prstGeom>
            <a:solidFill>
              <a:srgbClr val="7B7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32">
              <a:extLst>
                <a:ext uri="{FF2B5EF4-FFF2-40B4-BE49-F238E27FC236}">
                  <a16:creationId xmlns:a16="http://schemas.microsoft.com/office/drawing/2014/main" id="{8C06ADBC-D305-4AD9-81E9-8B51344B56AB}"/>
                </a:ext>
              </a:extLst>
            </p:cNvPr>
            <p:cNvSpPr/>
            <p:nvPr/>
          </p:nvSpPr>
          <p:spPr>
            <a:xfrm>
              <a:off x="609600" y="3931316"/>
              <a:ext cx="45720" cy="2084832"/>
            </a:xfrm>
            <a:prstGeom prst="rect">
              <a:avLst/>
            </a:prstGeom>
            <a:solidFill>
              <a:srgbClr val="7B7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68">
              <a:extLst>
                <a:ext uri="{FF2B5EF4-FFF2-40B4-BE49-F238E27FC236}">
                  <a16:creationId xmlns:a16="http://schemas.microsoft.com/office/drawing/2014/main" id="{05AC8922-998F-4815-BA91-56E32A638CAE}"/>
                </a:ext>
              </a:extLst>
            </p:cNvPr>
            <p:cNvSpPr txBox="1"/>
            <p:nvPr/>
          </p:nvSpPr>
          <p:spPr>
            <a:xfrm>
              <a:off x="3832903" y="3917651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程和平</a:t>
              </a:r>
              <a:endParaRPr lang="en-US" altLang="zh-HK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56D5E0E3-169D-469F-A7B5-C1BEF615F2F3}"/>
              </a:ext>
            </a:extLst>
          </p:cNvPr>
          <p:cNvGrpSpPr/>
          <p:nvPr/>
        </p:nvGrpSpPr>
        <p:grpSpPr>
          <a:xfrm>
            <a:off x="6252545" y="3931316"/>
            <a:ext cx="5418133" cy="2088485"/>
            <a:chOff x="6086295" y="3931316"/>
            <a:chExt cx="5418133" cy="2088485"/>
          </a:xfrm>
        </p:grpSpPr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568A50DE-B75C-40A6-9731-876DDB151605}"/>
                </a:ext>
              </a:extLst>
            </p:cNvPr>
            <p:cNvSpPr/>
            <p:nvPr/>
          </p:nvSpPr>
          <p:spPr>
            <a:xfrm>
              <a:off x="8106894" y="3934048"/>
              <a:ext cx="3397534" cy="2085753"/>
            </a:xfrm>
            <a:prstGeom prst="rect">
              <a:avLst/>
            </a:prstGeom>
            <a:solidFill>
              <a:srgbClr val="3AD6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33">
              <a:extLst>
                <a:ext uri="{FF2B5EF4-FFF2-40B4-BE49-F238E27FC236}">
                  <a16:creationId xmlns:a16="http://schemas.microsoft.com/office/drawing/2014/main" id="{198923FB-9B17-4919-8C84-A651A9EEBDBD}"/>
                </a:ext>
              </a:extLst>
            </p:cNvPr>
            <p:cNvSpPr/>
            <p:nvPr/>
          </p:nvSpPr>
          <p:spPr>
            <a:xfrm>
              <a:off x="6086295" y="3931316"/>
              <a:ext cx="45720" cy="2084832"/>
            </a:xfrm>
            <a:prstGeom prst="rect">
              <a:avLst/>
            </a:prstGeom>
            <a:solidFill>
              <a:srgbClr val="3AD6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图片占位符 35">
            <a:extLst>
              <a:ext uri="{FF2B5EF4-FFF2-40B4-BE49-F238E27FC236}">
                <a16:creationId xmlns:a16="http://schemas.microsoft.com/office/drawing/2014/main" id="{4DF9B97A-172B-1C4D-A1D8-D003ED9B1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36" y="2068572"/>
            <a:ext cx="1251314" cy="1706339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AB0280E9-9DAF-4ECE-92E2-5FEE0FB2CF46}"/>
              </a:ext>
            </a:extLst>
          </p:cNvPr>
          <p:cNvSpPr txBox="1"/>
          <p:nvPr/>
        </p:nvSpPr>
        <p:spPr>
          <a:xfrm>
            <a:off x="3998941" y="1113163"/>
            <a:ext cx="4194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医疗器械专业领域（按姓氏字母排序）</a:t>
            </a:r>
          </a:p>
        </p:txBody>
      </p:sp>
      <p:pic>
        <p:nvPicPr>
          <p:cNvPr id="35" name="图片占位符 33">
            <a:extLst>
              <a:ext uri="{FF2B5EF4-FFF2-40B4-BE49-F238E27FC236}">
                <a16:creationId xmlns:a16="http://schemas.microsoft.com/office/drawing/2014/main" id="{48F6A217-CF94-48AD-8781-AD6E8CCFD0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700" y="2141527"/>
            <a:ext cx="1409746" cy="1491602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</p:spPr>
      </p:pic>
      <p:sp>
        <p:nvSpPr>
          <p:cNvPr id="37" name="TextBox 67">
            <a:extLst>
              <a:ext uri="{FF2B5EF4-FFF2-40B4-BE49-F238E27FC236}">
                <a16:creationId xmlns:a16="http://schemas.microsoft.com/office/drawing/2014/main" id="{3F158FD1-6910-48C0-857C-01208D8830D8}"/>
              </a:ext>
            </a:extLst>
          </p:cNvPr>
          <p:cNvSpPr txBox="1"/>
          <p:nvPr/>
        </p:nvSpPr>
        <p:spPr>
          <a:xfrm>
            <a:off x="8265670" y="2087807"/>
            <a:ext cx="3412482" cy="1778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900"/>
              </a:lnSpc>
            </a:pPr>
            <a:r>
              <a:rPr lang="zh-CN" altLang="zh-CN" sz="1200" dirty="0"/>
              <a:t>北京大学博雅特聘教授</a:t>
            </a:r>
          </a:p>
          <a:p>
            <a:pPr lvl="0">
              <a:lnSpc>
                <a:spcPts val="1900"/>
              </a:lnSpc>
            </a:pPr>
            <a:r>
              <a:rPr lang="zh-CN" altLang="zh-CN" sz="1200" dirty="0"/>
              <a:t>国家自然科学基金委杰出青年基金获得者</a:t>
            </a:r>
          </a:p>
          <a:p>
            <a:pPr lvl="0">
              <a:lnSpc>
                <a:spcPts val="1900"/>
              </a:lnSpc>
            </a:pPr>
            <a:r>
              <a:rPr lang="zh-CN" altLang="zh-CN" sz="1200" dirty="0"/>
              <a:t>北京超维景生物科技有限公司共同创始人</a:t>
            </a:r>
          </a:p>
          <a:p>
            <a:pPr>
              <a:lnSpc>
                <a:spcPts val="1900"/>
              </a:lnSpc>
            </a:pPr>
            <a:r>
              <a:rPr lang="zh-CN" altLang="zh-CN" sz="1200" dirty="0"/>
              <a:t>广州超视计生物科技有限公司共同创始人、首席科学家</a:t>
            </a:r>
            <a:endParaRPr lang="en-US" altLang="zh-CN" sz="1200" dirty="0"/>
          </a:p>
          <a:p>
            <a:pPr>
              <a:lnSpc>
                <a:spcPts val="1900"/>
              </a:lnSpc>
            </a:pPr>
            <a:r>
              <a:rPr lang="zh-CN" altLang="en-US" sz="1200" b="1" dirty="0">
                <a:latin typeface="Roboto Condensed Light" panose="02000000000000000000" pitchFamily="2" charset="0"/>
                <a:ea typeface="方正中雅宋_GBK" panose="02000000000000000000" pitchFamily="2" charset="-122"/>
              </a:rPr>
              <a:t>研究领域</a:t>
            </a:r>
            <a:endParaRPr lang="en-US" altLang="zh-CN" sz="1200" b="1" dirty="0"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  <a:p>
            <a:pPr>
              <a:lnSpc>
                <a:spcPts val="1900"/>
              </a:lnSpc>
            </a:pPr>
            <a:r>
              <a:rPr lang="zh-CN" altLang="zh-CN" sz="1200" dirty="0"/>
              <a:t>高时空分辨率生物医学成像</a:t>
            </a:r>
            <a:r>
              <a:rPr lang="zh-CN" altLang="en-US" sz="1200" dirty="0"/>
              <a:t>、</a:t>
            </a:r>
            <a:r>
              <a:rPr lang="zh-CN" altLang="zh-CN" sz="1200" dirty="0"/>
              <a:t>胰岛素分泌</a:t>
            </a:r>
            <a:endParaRPr lang="en-US" altLang="zh-CN" sz="1200" dirty="0"/>
          </a:p>
        </p:txBody>
      </p:sp>
      <p:pic>
        <p:nvPicPr>
          <p:cNvPr id="45" name="图片占位符 41">
            <a:extLst>
              <a:ext uri="{FF2B5EF4-FFF2-40B4-BE49-F238E27FC236}">
                <a16:creationId xmlns:a16="http://schemas.microsoft.com/office/drawing/2014/main" id="{AEBC761B-4220-43F2-A9C0-7DCEA2775B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71" y="4276474"/>
            <a:ext cx="1203308" cy="1817764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</p:spPr>
      </p:pic>
      <p:sp>
        <p:nvSpPr>
          <p:cNvPr id="46" name="TextBox 67">
            <a:extLst>
              <a:ext uri="{FF2B5EF4-FFF2-40B4-BE49-F238E27FC236}">
                <a16:creationId xmlns:a16="http://schemas.microsoft.com/office/drawing/2014/main" id="{923FE0A8-A3F3-41A2-83B5-C919E941C9BD}"/>
              </a:ext>
            </a:extLst>
          </p:cNvPr>
          <p:cNvSpPr txBox="1"/>
          <p:nvPr/>
        </p:nvSpPr>
        <p:spPr>
          <a:xfrm>
            <a:off x="2430758" y="4229848"/>
            <a:ext cx="3416138" cy="182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zh-CN" altLang="zh-CN" sz="1200" dirty="0"/>
              <a:t>中国科学院院士</a:t>
            </a:r>
          </a:p>
          <a:p>
            <a:pPr>
              <a:lnSpc>
                <a:spcPts val="1700"/>
              </a:lnSpc>
            </a:pPr>
            <a:r>
              <a:rPr lang="zh-CN" altLang="zh-CN" sz="1200" dirty="0"/>
              <a:t>北京大学未来技术学院教授</a:t>
            </a:r>
          </a:p>
          <a:p>
            <a:pPr>
              <a:lnSpc>
                <a:spcPts val="1700"/>
              </a:lnSpc>
            </a:pPr>
            <a:r>
              <a:rPr lang="zh-CN" altLang="zh-CN" sz="1200" dirty="0"/>
              <a:t>北京大学分子医学南京转化研究院院长</a:t>
            </a:r>
          </a:p>
          <a:p>
            <a:pPr>
              <a:lnSpc>
                <a:spcPts val="1700"/>
              </a:lnSpc>
            </a:pPr>
            <a:r>
              <a:rPr lang="zh-CN" altLang="zh-CN" sz="1200" dirty="0"/>
              <a:t>国家十三五重大科技</a:t>
            </a:r>
            <a:r>
              <a:rPr lang="zh-CN" altLang="en-US" sz="1200" dirty="0"/>
              <a:t>基础</a:t>
            </a:r>
            <a:r>
              <a:rPr lang="zh-CN" altLang="zh-CN" sz="1200" dirty="0"/>
              <a:t>设施“多模态跨尺度生物医学成像中心” 首席科学家</a:t>
            </a:r>
            <a:endParaRPr lang="en-US" altLang="zh-CN" sz="1200" dirty="0"/>
          </a:p>
          <a:p>
            <a:pPr>
              <a:lnSpc>
                <a:spcPts val="1700"/>
              </a:lnSpc>
            </a:pPr>
            <a:r>
              <a:rPr lang="zh-CN" altLang="en-US" sz="1200" b="1" dirty="0">
                <a:latin typeface="Roboto Condensed Light" panose="02000000000000000000" pitchFamily="2" charset="0"/>
                <a:ea typeface="方正中雅宋_GBK" panose="02000000000000000000" pitchFamily="2" charset="-122"/>
              </a:rPr>
              <a:t>研究领域</a:t>
            </a:r>
            <a:endParaRPr lang="en-US" altLang="zh-CN" sz="1200" b="1" dirty="0"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  <a:p>
            <a:pPr lvl="0">
              <a:lnSpc>
                <a:spcPts val="1700"/>
              </a:lnSpc>
            </a:pPr>
            <a:r>
              <a:rPr lang="zh-CN" altLang="zh-CN" sz="1200" dirty="0"/>
              <a:t>钙信号、线粒体生物医学领域的研究</a:t>
            </a:r>
            <a:r>
              <a:rPr lang="zh-CN" altLang="en-US" sz="1200" dirty="0"/>
              <a:t>、</a:t>
            </a:r>
            <a:r>
              <a:rPr lang="zh-CN" altLang="zh-CN" sz="1200" dirty="0"/>
              <a:t>高端生物医学仪器的自主创制</a:t>
            </a:r>
            <a:endParaRPr lang="en-US" altLang="zh-CN" sz="1200" dirty="0"/>
          </a:p>
        </p:txBody>
      </p:sp>
      <p:pic>
        <p:nvPicPr>
          <p:cNvPr id="24" name="图片占位符 41">
            <a:extLst>
              <a:ext uri="{FF2B5EF4-FFF2-40B4-BE49-F238E27FC236}">
                <a16:creationId xmlns:a16="http://schemas.microsoft.com/office/drawing/2014/main" id="{1A1DB460-4F19-49B9-A4AB-CCB72FB119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919" y="4296771"/>
            <a:ext cx="1203308" cy="1683918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</p:spPr>
      </p:pic>
      <p:sp>
        <p:nvSpPr>
          <p:cNvPr id="27" name="TextBox 67">
            <a:extLst>
              <a:ext uri="{FF2B5EF4-FFF2-40B4-BE49-F238E27FC236}">
                <a16:creationId xmlns:a16="http://schemas.microsoft.com/office/drawing/2014/main" id="{69D37F6B-DD3D-4011-9804-DC319F969075}"/>
              </a:ext>
            </a:extLst>
          </p:cNvPr>
          <p:cNvSpPr txBox="1"/>
          <p:nvPr/>
        </p:nvSpPr>
        <p:spPr>
          <a:xfrm>
            <a:off x="8273144" y="4365088"/>
            <a:ext cx="3412482" cy="1547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</a:pPr>
            <a:r>
              <a:rPr lang="zh-CN" altLang="en-US" sz="1200" dirty="0"/>
              <a:t>北</a:t>
            </a:r>
            <a:r>
              <a:rPr lang="zh-CN" altLang="zh-CN" sz="1200" dirty="0"/>
              <a:t>京大学未来技术学院长聘副教授</a:t>
            </a:r>
            <a:r>
              <a:rPr lang="zh-CN" altLang="en-US" sz="1200" dirty="0"/>
              <a:t>、研究员</a:t>
            </a:r>
            <a:endParaRPr lang="zh-CN" altLang="zh-CN" sz="1200" dirty="0"/>
          </a:p>
          <a:p>
            <a:pPr lvl="0">
              <a:lnSpc>
                <a:spcPts val="1900"/>
              </a:lnSpc>
            </a:pPr>
            <a:r>
              <a:rPr lang="zh-CN" altLang="zh-CN" sz="1200" dirty="0"/>
              <a:t>国家优秀青年科学基金获得者</a:t>
            </a:r>
            <a:endParaRPr lang="en-US" altLang="zh-CN" sz="1200" dirty="0"/>
          </a:p>
          <a:p>
            <a:pPr lvl="0">
              <a:lnSpc>
                <a:spcPts val="1900"/>
              </a:lnSpc>
            </a:pPr>
            <a:r>
              <a:rPr lang="zh-CN" altLang="zh-CN" sz="1200" dirty="0"/>
              <a:t>海外高层次青年人才计划</a:t>
            </a:r>
            <a:endParaRPr lang="en-US" altLang="zh-CN" sz="1200" dirty="0"/>
          </a:p>
          <a:p>
            <a:pPr lvl="0">
              <a:lnSpc>
                <a:spcPts val="1900"/>
              </a:lnSpc>
            </a:pPr>
            <a:r>
              <a:rPr lang="zh-CN" altLang="zh-CN" sz="1200" dirty="0"/>
              <a:t>北京市杰出青年科学基金获得者</a:t>
            </a:r>
            <a:endParaRPr lang="en-US" altLang="zh-CN" sz="1200" dirty="0"/>
          </a:p>
          <a:p>
            <a:pPr lvl="0">
              <a:lnSpc>
                <a:spcPts val="1900"/>
              </a:lnSpc>
            </a:pPr>
            <a:r>
              <a:rPr lang="zh-CN" altLang="en-US" sz="1200" b="1" dirty="0">
                <a:latin typeface="Roboto Condensed Light" panose="02000000000000000000" pitchFamily="2" charset="0"/>
                <a:ea typeface="方正中雅宋_GBK" panose="02000000000000000000" pitchFamily="2" charset="-122"/>
              </a:rPr>
              <a:t>研究领域</a:t>
            </a:r>
            <a:endParaRPr lang="en-US" altLang="zh-CN" sz="1200" b="1" dirty="0"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  <a:p>
            <a:pPr>
              <a:lnSpc>
                <a:spcPts val="1900"/>
              </a:lnSpc>
            </a:pPr>
            <a:r>
              <a:rPr lang="zh-CN" altLang="en-US" sz="1200" dirty="0"/>
              <a:t>神经工程、脑机接口</a:t>
            </a:r>
            <a:endParaRPr lang="en-US" altLang="zh-CN" sz="1200" dirty="0"/>
          </a:p>
        </p:txBody>
      </p:sp>
      <p:sp>
        <p:nvSpPr>
          <p:cNvPr id="28" name="TextBox 68">
            <a:extLst>
              <a:ext uri="{FF2B5EF4-FFF2-40B4-BE49-F238E27FC236}">
                <a16:creationId xmlns:a16="http://schemas.microsoft.com/office/drawing/2014/main" id="{6B5901EE-100F-4F9A-9A9B-EBEFA38287B9}"/>
              </a:ext>
            </a:extLst>
          </p:cNvPr>
          <p:cNvSpPr txBox="1"/>
          <p:nvPr/>
        </p:nvSpPr>
        <p:spPr>
          <a:xfrm>
            <a:off x="9494857" y="3964978"/>
            <a:ext cx="954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段小洁</a:t>
            </a:r>
            <a:endParaRPr lang="en-US" altLang="zh-HK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648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id="{A9FBB4E9-CCCA-4356-8CD9-97E6D674A5C4}"/>
              </a:ext>
            </a:extLst>
          </p:cNvPr>
          <p:cNvGrpSpPr/>
          <p:nvPr/>
        </p:nvGrpSpPr>
        <p:grpSpPr>
          <a:xfrm>
            <a:off x="444080" y="1751011"/>
            <a:ext cx="5407698" cy="2087340"/>
            <a:chOff x="610330" y="1751011"/>
            <a:chExt cx="5407698" cy="2087340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0F6EDE2A-B42D-4F1F-9C4F-14BCF429DC3C}"/>
                </a:ext>
              </a:extLst>
            </p:cNvPr>
            <p:cNvSpPr/>
            <p:nvPr/>
          </p:nvSpPr>
          <p:spPr>
            <a:xfrm>
              <a:off x="2601890" y="1752598"/>
              <a:ext cx="3416138" cy="2085753"/>
            </a:xfrm>
            <a:prstGeom prst="rect">
              <a:avLst/>
            </a:prstGeom>
            <a:solidFill>
              <a:srgbClr val="32B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30">
              <a:extLst>
                <a:ext uri="{FF2B5EF4-FFF2-40B4-BE49-F238E27FC236}">
                  <a16:creationId xmlns:a16="http://schemas.microsoft.com/office/drawing/2014/main" id="{7E2EDFD2-8F16-4263-96D0-50E77B438EBE}"/>
                </a:ext>
              </a:extLst>
            </p:cNvPr>
            <p:cNvSpPr/>
            <p:nvPr/>
          </p:nvSpPr>
          <p:spPr>
            <a:xfrm>
              <a:off x="610330" y="1751011"/>
              <a:ext cx="45720" cy="2084832"/>
            </a:xfrm>
            <a:prstGeom prst="rect">
              <a:avLst/>
            </a:prstGeom>
            <a:solidFill>
              <a:srgbClr val="32B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16C0920-0FF1-4F3D-A6BE-A4E43BDB9751}"/>
              </a:ext>
            </a:extLst>
          </p:cNvPr>
          <p:cNvGrpSpPr/>
          <p:nvPr/>
        </p:nvGrpSpPr>
        <p:grpSpPr>
          <a:xfrm>
            <a:off x="6257826" y="1752600"/>
            <a:ext cx="5412852" cy="2085753"/>
            <a:chOff x="6091576" y="1752600"/>
            <a:chExt cx="5412852" cy="2085753"/>
          </a:xfrm>
        </p:grpSpPr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D52EA675-8BA8-4013-8247-9756C1141709}"/>
                </a:ext>
              </a:extLst>
            </p:cNvPr>
            <p:cNvSpPr/>
            <p:nvPr/>
          </p:nvSpPr>
          <p:spPr>
            <a:xfrm>
              <a:off x="8106894" y="1752600"/>
              <a:ext cx="3397534" cy="2085753"/>
            </a:xfrm>
            <a:prstGeom prst="rect">
              <a:avLst/>
            </a:prstGeom>
            <a:solidFill>
              <a:srgbClr val="FF9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31">
              <a:extLst>
                <a:ext uri="{FF2B5EF4-FFF2-40B4-BE49-F238E27FC236}">
                  <a16:creationId xmlns:a16="http://schemas.microsoft.com/office/drawing/2014/main" id="{9CD0DDE8-AC36-464E-B26C-1EE280CD5D7D}"/>
                </a:ext>
              </a:extLst>
            </p:cNvPr>
            <p:cNvSpPr/>
            <p:nvPr/>
          </p:nvSpPr>
          <p:spPr>
            <a:xfrm>
              <a:off x="6091576" y="1752600"/>
              <a:ext cx="45720" cy="2084832"/>
            </a:xfrm>
            <a:prstGeom prst="rect">
              <a:avLst/>
            </a:prstGeom>
            <a:solidFill>
              <a:srgbClr val="FF9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FDD9DC41-028D-4C84-9042-099C616B9276}"/>
              </a:ext>
            </a:extLst>
          </p:cNvPr>
          <p:cNvGrpSpPr/>
          <p:nvPr/>
        </p:nvGrpSpPr>
        <p:grpSpPr>
          <a:xfrm>
            <a:off x="443350" y="3931316"/>
            <a:ext cx="5408428" cy="2088483"/>
            <a:chOff x="609600" y="3931316"/>
            <a:chExt cx="5408428" cy="2088483"/>
          </a:xfrm>
        </p:grpSpPr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BF0D2B06-F373-485F-961B-360C3A1E7EC8}"/>
                </a:ext>
              </a:extLst>
            </p:cNvPr>
            <p:cNvSpPr/>
            <p:nvPr/>
          </p:nvSpPr>
          <p:spPr>
            <a:xfrm>
              <a:off x="2601890" y="3934046"/>
              <a:ext cx="3416138" cy="2085753"/>
            </a:xfrm>
            <a:prstGeom prst="rect">
              <a:avLst/>
            </a:prstGeom>
            <a:solidFill>
              <a:srgbClr val="7B7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32">
              <a:extLst>
                <a:ext uri="{FF2B5EF4-FFF2-40B4-BE49-F238E27FC236}">
                  <a16:creationId xmlns:a16="http://schemas.microsoft.com/office/drawing/2014/main" id="{8C06ADBC-D305-4AD9-81E9-8B51344B56AB}"/>
                </a:ext>
              </a:extLst>
            </p:cNvPr>
            <p:cNvSpPr/>
            <p:nvPr/>
          </p:nvSpPr>
          <p:spPr>
            <a:xfrm>
              <a:off x="609600" y="3931316"/>
              <a:ext cx="45720" cy="2084832"/>
            </a:xfrm>
            <a:prstGeom prst="rect">
              <a:avLst/>
            </a:prstGeom>
            <a:solidFill>
              <a:srgbClr val="7B7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56D5E0E3-169D-469F-A7B5-C1BEF615F2F3}"/>
              </a:ext>
            </a:extLst>
          </p:cNvPr>
          <p:cNvGrpSpPr/>
          <p:nvPr/>
        </p:nvGrpSpPr>
        <p:grpSpPr>
          <a:xfrm>
            <a:off x="6252545" y="3931316"/>
            <a:ext cx="5418133" cy="2088485"/>
            <a:chOff x="6086295" y="3931316"/>
            <a:chExt cx="5418133" cy="2088485"/>
          </a:xfrm>
        </p:grpSpPr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568A50DE-B75C-40A6-9731-876DDB151605}"/>
                </a:ext>
              </a:extLst>
            </p:cNvPr>
            <p:cNvSpPr/>
            <p:nvPr/>
          </p:nvSpPr>
          <p:spPr>
            <a:xfrm>
              <a:off x="8106894" y="3934048"/>
              <a:ext cx="3397534" cy="2085753"/>
            </a:xfrm>
            <a:prstGeom prst="rect">
              <a:avLst/>
            </a:prstGeom>
            <a:solidFill>
              <a:srgbClr val="3AD6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33">
              <a:extLst>
                <a:ext uri="{FF2B5EF4-FFF2-40B4-BE49-F238E27FC236}">
                  <a16:creationId xmlns:a16="http://schemas.microsoft.com/office/drawing/2014/main" id="{198923FB-9B17-4919-8C84-A651A9EEBDBD}"/>
                </a:ext>
              </a:extLst>
            </p:cNvPr>
            <p:cNvSpPr/>
            <p:nvPr/>
          </p:nvSpPr>
          <p:spPr>
            <a:xfrm>
              <a:off x="6086295" y="3931316"/>
              <a:ext cx="45720" cy="2084832"/>
            </a:xfrm>
            <a:prstGeom prst="rect">
              <a:avLst/>
            </a:prstGeom>
            <a:solidFill>
              <a:srgbClr val="3AD6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E41547BE-5077-49FB-A3A1-6489BC02EC19}"/>
              </a:ext>
            </a:extLst>
          </p:cNvPr>
          <p:cNvSpPr txBox="1"/>
          <p:nvPr/>
        </p:nvSpPr>
        <p:spPr>
          <a:xfrm>
            <a:off x="3998941" y="1113163"/>
            <a:ext cx="4194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医疗器械专业领域（按姓氏字母排序）</a:t>
            </a:r>
          </a:p>
        </p:txBody>
      </p:sp>
      <p:pic>
        <p:nvPicPr>
          <p:cNvPr id="35" name="图片占位符 31">
            <a:extLst>
              <a:ext uri="{FF2B5EF4-FFF2-40B4-BE49-F238E27FC236}">
                <a16:creationId xmlns:a16="http://schemas.microsoft.com/office/drawing/2014/main" id="{AD255858-C595-46B0-94BA-29CC82D3E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709" y="1991338"/>
            <a:ext cx="1292633" cy="1640115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37" name="TextBox 67">
            <a:extLst>
              <a:ext uri="{FF2B5EF4-FFF2-40B4-BE49-F238E27FC236}">
                <a16:creationId xmlns:a16="http://schemas.microsoft.com/office/drawing/2014/main" id="{4D734961-0DEB-4132-A0D6-66C231C092D4}"/>
              </a:ext>
            </a:extLst>
          </p:cNvPr>
          <p:cNvSpPr txBox="1"/>
          <p:nvPr/>
        </p:nvSpPr>
        <p:spPr>
          <a:xfrm>
            <a:off x="8274856" y="2151918"/>
            <a:ext cx="3397533" cy="1691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zh-CN" sz="1200" dirty="0"/>
              <a:t>北京大学化学学院教授</a:t>
            </a:r>
          </a:p>
          <a:p>
            <a:pPr>
              <a:lnSpc>
                <a:spcPts val="1800"/>
              </a:lnSpc>
            </a:pPr>
            <a:r>
              <a:rPr lang="zh-CN" altLang="zh-CN" sz="1200" dirty="0"/>
              <a:t>北京大学生物医学前沿创新中心研究员</a:t>
            </a:r>
          </a:p>
          <a:p>
            <a:pPr>
              <a:lnSpc>
                <a:spcPts val="1800"/>
              </a:lnSpc>
            </a:pPr>
            <a:r>
              <a:rPr lang="zh-CN" altLang="zh-CN" sz="1200" dirty="0"/>
              <a:t>国家杰出青年科学基金获得者</a:t>
            </a:r>
          </a:p>
          <a:p>
            <a:pPr>
              <a:lnSpc>
                <a:spcPts val="1800"/>
              </a:lnSpc>
            </a:pPr>
            <a:r>
              <a:rPr lang="zh-CN" altLang="zh-CN" sz="1200" dirty="0"/>
              <a:t>赛纳生物科技有限公司联合创始人、科学委员会委员</a:t>
            </a:r>
            <a:endParaRPr lang="en-US" altLang="zh-CN" sz="1200" dirty="0"/>
          </a:p>
          <a:p>
            <a:pPr>
              <a:lnSpc>
                <a:spcPts val="1800"/>
              </a:lnSpc>
            </a:pPr>
            <a:r>
              <a:rPr lang="zh-CN" altLang="en-US" sz="1200" b="1" dirty="0">
                <a:latin typeface="Roboto Condensed Light" panose="02000000000000000000" pitchFamily="2" charset="0"/>
                <a:ea typeface="方正中雅宋_GBK" panose="02000000000000000000" pitchFamily="2" charset="-122"/>
              </a:rPr>
              <a:t>研究领域</a:t>
            </a:r>
            <a:endParaRPr lang="en-US" altLang="zh-CN" sz="1200" b="1" dirty="0"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  <a:p>
            <a:pPr lvl="0">
              <a:lnSpc>
                <a:spcPts val="1800"/>
              </a:lnSpc>
            </a:pPr>
            <a:r>
              <a:rPr lang="zh-CN" altLang="zh-CN" sz="1200" dirty="0"/>
              <a:t>多组学技术</a:t>
            </a:r>
            <a:r>
              <a:rPr lang="zh-CN" altLang="en-US" sz="1200" dirty="0"/>
              <a:t>、</a:t>
            </a:r>
            <a:r>
              <a:rPr lang="zh-CN" altLang="zh-CN" sz="1200" dirty="0"/>
              <a:t>微流控技术</a:t>
            </a:r>
            <a:r>
              <a:rPr lang="zh-CN" altLang="en-US" sz="1200" dirty="0"/>
              <a:t>、</a:t>
            </a:r>
            <a:r>
              <a:rPr lang="zh-CN" altLang="zh-CN" sz="1200" dirty="0"/>
              <a:t>类器官技术</a:t>
            </a:r>
            <a:endParaRPr lang="en-US" altLang="zh-CN" sz="1200" dirty="0"/>
          </a:p>
        </p:txBody>
      </p:sp>
      <p:pic>
        <p:nvPicPr>
          <p:cNvPr id="45" name="图片占位符 33">
            <a:extLst>
              <a:ext uri="{FF2B5EF4-FFF2-40B4-BE49-F238E27FC236}">
                <a16:creationId xmlns:a16="http://schemas.microsoft.com/office/drawing/2014/main" id="{DA96233A-B098-474D-B667-C5C327B491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90" y="4140297"/>
            <a:ext cx="1198124" cy="1676248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</p:spPr>
      </p:pic>
      <p:sp>
        <p:nvSpPr>
          <p:cNvPr id="46" name="TextBox 67">
            <a:extLst>
              <a:ext uri="{FF2B5EF4-FFF2-40B4-BE49-F238E27FC236}">
                <a16:creationId xmlns:a16="http://schemas.microsoft.com/office/drawing/2014/main" id="{0B98D580-FF57-43FD-BEEF-47AD2963EF51}"/>
              </a:ext>
            </a:extLst>
          </p:cNvPr>
          <p:cNvSpPr txBox="1"/>
          <p:nvPr/>
        </p:nvSpPr>
        <p:spPr>
          <a:xfrm>
            <a:off x="2433755" y="4245343"/>
            <a:ext cx="3412482" cy="1778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zh-CN" altLang="zh-CN" sz="1200" dirty="0">
                <a:latin typeface="+mn-ea"/>
              </a:rPr>
              <a:t>北京大学未来技术学院助理教授、研究员</a:t>
            </a:r>
          </a:p>
          <a:p>
            <a:pPr>
              <a:lnSpc>
                <a:spcPts val="1900"/>
              </a:lnSpc>
            </a:pPr>
            <a:r>
              <a:rPr lang="zh-CN" altLang="en-US" sz="1200" dirty="0">
                <a:latin typeface="+mn-ea"/>
              </a:rPr>
              <a:t>在</a:t>
            </a:r>
            <a:r>
              <a:rPr lang="en-US" altLang="zh-CN" sz="1200" dirty="0">
                <a:latin typeface="+mn-ea"/>
              </a:rPr>
              <a:t>Cell, Nature Chemical Biology, Nature Communication</a:t>
            </a:r>
            <a:r>
              <a:rPr lang="zh-CN" altLang="en-US" sz="1200" dirty="0">
                <a:latin typeface="+mn-ea"/>
              </a:rPr>
              <a:t>等高水平期刊发表论文十余篇，他引上千次</a:t>
            </a:r>
            <a:endParaRPr lang="en-US" altLang="zh-CN" sz="1200" dirty="0">
              <a:latin typeface="+mn-ea"/>
            </a:endParaRPr>
          </a:p>
          <a:p>
            <a:pPr>
              <a:lnSpc>
                <a:spcPts val="1900"/>
              </a:lnSpc>
            </a:pPr>
            <a:r>
              <a:rPr lang="zh-CN" altLang="en-US" sz="1200" b="1" dirty="0">
                <a:latin typeface="Roboto Condensed Light" panose="02000000000000000000" pitchFamily="2" charset="0"/>
                <a:ea typeface="方正中雅宋_GBK" panose="02000000000000000000" pitchFamily="2" charset="-122"/>
              </a:rPr>
              <a:t>研究领域</a:t>
            </a:r>
            <a:endParaRPr lang="en-US" altLang="zh-CN" sz="1200" b="1" dirty="0"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  <a:p>
            <a:pPr lvl="0">
              <a:lnSpc>
                <a:spcPts val="1900"/>
              </a:lnSpc>
            </a:pPr>
            <a:r>
              <a:rPr lang="zh-CN" altLang="zh-CN" sz="1200" dirty="0">
                <a:latin typeface="+mn-ea"/>
              </a:rPr>
              <a:t>分子活性探针</a:t>
            </a:r>
            <a:r>
              <a:rPr lang="zh-CN" altLang="en-US" sz="1200" dirty="0">
                <a:latin typeface="+mn-ea"/>
              </a:rPr>
              <a:t>、</a:t>
            </a:r>
            <a:r>
              <a:rPr lang="zh-CN" altLang="zh-CN" sz="1200" dirty="0">
                <a:latin typeface="+mn-ea"/>
              </a:rPr>
              <a:t>光遗传学</a:t>
            </a:r>
            <a:r>
              <a:rPr lang="zh-CN" altLang="en-US" sz="1200" dirty="0">
                <a:latin typeface="+mn-ea"/>
              </a:rPr>
              <a:t>、</a:t>
            </a:r>
            <a:r>
              <a:rPr lang="zh-CN" altLang="zh-CN" sz="1200" dirty="0">
                <a:latin typeface="+mn-ea"/>
              </a:rPr>
              <a:t>光学显微成像</a:t>
            </a:r>
            <a:r>
              <a:rPr lang="zh-CN" altLang="en-US" sz="1200" dirty="0">
                <a:latin typeface="+mn-ea"/>
              </a:rPr>
              <a:t>、</a:t>
            </a:r>
            <a:r>
              <a:rPr lang="en-US" altLang="zh-CN" sz="1200" dirty="0">
                <a:latin typeface="+mn-ea"/>
              </a:rPr>
              <a:t>AI for Science</a:t>
            </a:r>
          </a:p>
        </p:txBody>
      </p:sp>
      <p:pic>
        <p:nvPicPr>
          <p:cNvPr id="47" name="图片占位符 41">
            <a:extLst>
              <a:ext uri="{FF2B5EF4-FFF2-40B4-BE49-F238E27FC236}">
                <a16:creationId xmlns:a16="http://schemas.microsoft.com/office/drawing/2014/main" id="{B2A0B8F9-5AB6-4E43-B4FD-05FB7428CA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07" y="4140297"/>
            <a:ext cx="1225638" cy="1666869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</p:spPr>
      </p:pic>
      <p:sp>
        <p:nvSpPr>
          <p:cNvPr id="48" name="TextBox 67">
            <a:extLst>
              <a:ext uri="{FF2B5EF4-FFF2-40B4-BE49-F238E27FC236}">
                <a16:creationId xmlns:a16="http://schemas.microsoft.com/office/drawing/2014/main" id="{918A805E-4A27-483B-9701-B8A11F2DEA03}"/>
              </a:ext>
            </a:extLst>
          </p:cNvPr>
          <p:cNvSpPr txBox="1"/>
          <p:nvPr/>
        </p:nvSpPr>
        <p:spPr>
          <a:xfrm>
            <a:off x="8270830" y="4221073"/>
            <a:ext cx="3563156" cy="182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700"/>
              </a:lnSpc>
            </a:pPr>
            <a:r>
              <a:rPr lang="zh-CN" altLang="zh-CN" sz="1200" dirty="0"/>
              <a:t>北京大学未来技术学院助理教授、研究员</a:t>
            </a:r>
            <a:endParaRPr lang="en-US" altLang="zh-CN" sz="1200" dirty="0"/>
          </a:p>
          <a:p>
            <a:pPr lvl="0">
              <a:lnSpc>
                <a:spcPts val="1700"/>
              </a:lnSpc>
            </a:pPr>
            <a:r>
              <a:rPr lang="zh-CN" altLang="en-US" sz="1200" dirty="0"/>
              <a:t>北京大学博雅青年学者、海外青年人才计划入选者</a:t>
            </a:r>
            <a:endParaRPr lang="zh-CN" altLang="zh-CN" sz="1200" dirty="0"/>
          </a:p>
          <a:p>
            <a:pPr lvl="0">
              <a:lnSpc>
                <a:spcPts val="1700"/>
              </a:lnSpc>
            </a:pPr>
            <a:r>
              <a:rPr lang="zh-CN" altLang="en-US" sz="1200" dirty="0"/>
              <a:t>曾参与或主持美国</a:t>
            </a:r>
            <a:r>
              <a:rPr lang="en-US" altLang="zh-CN" sz="1200" dirty="0"/>
              <a:t>NIH</a:t>
            </a:r>
            <a:r>
              <a:rPr lang="zh-CN" altLang="en-US" sz="1200" dirty="0"/>
              <a:t>、加拿大</a:t>
            </a:r>
            <a:r>
              <a:rPr lang="en-US" altLang="zh-CN" sz="1200" dirty="0"/>
              <a:t>CFI </a:t>
            </a:r>
            <a:r>
              <a:rPr lang="zh-CN" altLang="en-US" sz="1200" dirty="0"/>
              <a:t>和 </a:t>
            </a:r>
            <a:r>
              <a:rPr lang="en-US" altLang="zh-CN" sz="1200" dirty="0"/>
              <a:t>CMC microsystems</a:t>
            </a:r>
            <a:r>
              <a:rPr lang="zh-CN" altLang="en-US" sz="1200" dirty="0"/>
              <a:t>等项目，现担任</a:t>
            </a:r>
            <a:r>
              <a:rPr lang="en-US" altLang="zh-CN" sz="1200" dirty="0"/>
              <a:t>Micromachines</a:t>
            </a:r>
            <a:r>
              <a:rPr lang="zh-CN" altLang="en-US" sz="1200" dirty="0"/>
              <a:t>、</a:t>
            </a:r>
            <a:r>
              <a:rPr lang="en-US" altLang="zh-CN" sz="1200" dirty="0"/>
              <a:t>Applied Science</a:t>
            </a:r>
            <a:r>
              <a:rPr lang="zh-CN" altLang="en-US" sz="1200" dirty="0"/>
              <a:t>专题编辑</a:t>
            </a:r>
            <a:endParaRPr lang="en-US" altLang="zh-CN" sz="1200" dirty="0"/>
          </a:p>
          <a:p>
            <a:pPr lvl="0">
              <a:lnSpc>
                <a:spcPts val="1700"/>
              </a:lnSpc>
            </a:pPr>
            <a:r>
              <a:rPr lang="zh-CN" altLang="en-US" sz="1200" b="1" dirty="0">
                <a:latin typeface="Roboto Condensed Light" panose="02000000000000000000" pitchFamily="2" charset="0"/>
                <a:ea typeface="方正中雅宋_GBK" panose="02000000000000000000" pitchFamily="2" charset="-122"/>
              </a:rPr>
              <a:t>研究领域</a:t>
            </a:r>
            <a:endParaRPr lang="en-US" altLang="zh-CN" sz="1200" b="1" dirty="0"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  <a:p>
            <a:pPr lvl="0">
              <a:lnSpc>
                <a:spcPts val="1700"/>
              </a:lnSpc>
            </a:pPr>
            <a:r>
              <a:rPr lang="zh-CN" altLang="zh-CN" sz="1200" dirty="0"/>
              <a:t>光声成像技术与应用</a:t>
            </a:r>
            <a:r>
              <a:rPr lang="zh-CN" altLang="en-US" sz="1200" dirty="0"/>
              <a:t>、</a:t>
            </a:r>
            <a:r>
              <a:rPr lang="zh-CN" altLang="zh-CN" sz="1200" dirty="0"/>
              <a:t>超声成像技术与应用</a:t>
            </a:r>
            <a:r>
              <a:rPr lang="zh-CN" altLang="en-US" sz="1200" dirty="0"/>
              <a:t>、</a:t>
            </a:r>
            <a:r>
              <a:rPr lang="zh-CN" altLang="zh-CN" sz="1200" dirty="0"/>
              <a:t>先进声学传感器与系统</a:t>
            </a:r>
            <a:r>
              <a:rPr lang="zh-CN" altLang="en-US" sz="1200" dirty="0"/>
              <a:t>、</a:t>
            </a:r>
            <a:r>
              <a:rPr lang="zh-CN" altLang="zh-CN" sz="1200" dirty="0"/>
              <a:t>多模态功能成像技术融合</a:t>
            </a:r>
            <a:endParaRPr lang="en-US" altLang="zh-CN" sz="1200" dirty="0"/>
          </a:p>
        </p:txBody>
      </p:sp>
      <p:sp>
        <p:nvSpPr>
          <p:cNvPr id="27" name="TextBox 68">
            <a:extLst>
              <a:ext uri="{FF2B5EF4-FFF2-40B4-BE49-F238E27FC236}">
                <a16:creationId xmlns:a16="http://schemas.microsoft.com/office/drawing/2014/main" id="{22954198-A33F-40AE-84B0-0840F81C0D08}"/>
              </a:ext>
            </a:extLst>
          </p:cNvPr>
          <p:cNvSpPr txBox="1"/>
          <p:nvPr/>
        </p:nvSpPr>
        <p:spPr>
          <a:xfrm>
            <a:off x="9628253" y="3895588"/>
            <a:ext cx="84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  帅</a:t>
            </a:r>
            <a:endParaRPr lang="en-US" altLang="zh-HK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68">
            <a:extLst>
              <a:ext uri="{FF2B5EF4-FFF2-40B4-BE49-F238E27FC236}">
                <a16:creationId xmlns:a16="http://schemas.microsoft.com/office/drawing/2014/main" id="{DB4BB021-B932-462B-9350-D237B1DC3F54}"/>
              </a:ext>
            </a:extLst>
          </p:cNvPr>
          <p:cNvSpPr txBox="1"/>
          <p:nvPr/>
        </p:nvSpPr>
        <p:spPr>
          <a:xfrm>
            <a:off x="3574786" y="3921499"/>
            <a:ext cx="848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刘  贝</a:t>
            </a:r>
            <a:endParaRPr lang="en-US" altLang="zh-HK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68">
            <a:extLst>
              <a:ext uri="{FF2B5EF4-FFF2-40B4-BE49-F238E27FC236}">
                <a16:creationId xmlns:a16="http://schemas.microsoft.com/office/drawing/2014/main" id="{36A001C6-2415-42BE-ADC5-C15F620E176D}"/>
              </a:ext>
            </a:extLst>
          </p:cNvPr>
          <p:cNvSpPr txBox="1"/>
          <p:nvPr/>
        </p:nvSpPr>
        <p:spPr>
          <a:xfrm>
            <a:off x="9575354" y="179128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黄岩谊</a:t>
            </a:r>
            <a:endParaRPr lang="en-US" altLang="zh-HK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图片占位符 35">
            <a:extLst>
              <a:ext uri="{FF2B5EF4-FFF2-40B4-BE49-F238E27FC236}">
                <a16:creationId xmlns:a16="http://schemas.microsoft.com/office/drawing/2014/main" id="{D8FACB15-2A9C-4CF9-A4CC-CF7035094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4" y="1964858"/>
            <a:ext cx="1139156" cy="1657137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</p:spPr>
      </p:pic>
      <p:sp>
        <p:nvSpPr>
          <p:cNvPr id="31" name="TextBox 67">
            <a:extLst>
              <a:ext uri="{FF2B5EF4-FFF2-40B4-BE49-F238E27FC236}">
                <a16:creationId xmlns:a16="http://schemas.microsoft.com/office/drawing/2014/main" id="{607CE648-259D-4C8E-9391-9CB97C2E4CEA}"/>
              </a:ext>
            </a:extLst>
          </p:cNvPr>
          <p:cNvSpPr txBox="1"/>
          <p:nvPr/>
        </p:nvSpPr>
        <p:spPr>
          <a:xfrm>
            <a:off x="2433755" y="2063199"/>
            <a:ext cx="3412482" cy="182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700"/>
              </a:lnSpc>
            </a:pPr>
            <a:r>
              <a:rPr lang="zh-CN" altLang="zh-CN" sz="1200" dirty="0"/>
              <a:t>北京大学未来技术学院长聘副教授</a:t>
            </a:r>
          </a:p>
          <a:p>
            <a:pPr lvl="0">
              <a:lnSpc>
                <a:spcPts val="1700"/>
              </a:lnSpc>
            </a:pPr>
            <a:r>
              <a:rPr lang="zh-CN" altLang="zh-CN" sz="1200" dirty="0"/>
              <a:t>北京市创伤骨科研究所客座教授</a:t>
            </a:r>
          </a:p>
          <a:p>
            <a:pPr>
              <a:lnSpc>
                <a:spcPts val="1700"/>
              </a:lnSpc>
            </a:pPr>
            <a:r>
              <a:rPr lang="zh-CN" altLang="en-US" sz="1200" dirty="0"/>
              <a:t>中国医学装备协会组织再生分会副会长</a:t>
            </a:r>
            <a:endParaRPr lang="en-US" altLang="zh-CN" sz="1200" dirty="0"/>
          </a:p>
          <a:p>
            <a:pPr>
              <a:lnSpc>
                <a:spcPts val="1700"/>
              </a:lnSpc>
            </a:pPr>
            <a:r>
              <a:rPr lang="zh-CN" altLang="en-US" sz="1200" dirty="0"/>
              <a:t>中国医疗器械行业协会再生医学技术产业专业委员会候任主委</a:t>
            </a:r>
            <a:endParaRPr lang="en-US" altLang="zh-CN" sz="1200" dirty="0"/>
          </a:p>
          <a:p>
            <a:pPr>
              <a:lnSpc>
                <a:spcPts val="1700"/>
              </a:lnSpc>
            </a:pPr>
            <a:r>
              <a:rPr lang="zh-CN" altLang="en-US" sz="1200" dirty="0"/>
              <a:t>国家食品药品监督管理局医疗器械审评中心专家</a:t>
            </a:r>
            <a:endParaRPr lang="en-US" altLang="zh-CN" sz="1200" dirty="0"/>
          </a:p>
          <a:p>
            <a:pPr>
              <a:lnSpc>
                <a:spcPts val="1700"/>
              </a:lnSpc>
            </a:pPr>
            <a:r>
              <a:rPr lang="zh-CN" altLang="en-US" sz="1200" b="1" dirty="0">
                <a:latin typeface="Roboto Condensed Light" panose="02000000000000000000" pitchFamily="2" charset="0"/>
                <a:ea typeface="方正中雅宋_GBK" panose="02000000000000000000" pitchFamily="2" charset="-122"/>
              </a:rPr>
              <a:t>研究领域</a:t>
            </a:r>
            <a:endParaRPr lang="en-US" altLang="zh-CN" sz="1200" b="1" dirty="0">
              <a:latin typeface="Roboto Condensed Light" panose="02000000000000000000" pitchFamily="2" charset="0"/>
              <a:ea typeface="方正中雅宋_GBK" panose="02000000000000000000" pitchFamily="2" charset="-122"/>
            </a:endParaRPr>
          </a:p>
          <a:p>
            <a:pPr>
              <a:lnSpc>
                <a:spcPts val="1700"/>
              </a:lnSpc>
            </a:pPr>
            <a:r>
              <a:rPr lang="zh-CN" altLang="zh-CN" sz="1200" dirty="0"/>
              <a:t>软骨再生医学</a:t>
            </a:r>
            <a:endParaRPr lang="en-US" altLang="zh-CN" sz="1200" dirty="0"/>
          </a:p>
        </p:txBody>
      </p:sp>
      <p:sp>
        <p:nvSpPr>
          <p:cNvPr id="43" name="TextBox 68">
            <a:extLst>
              <a:ext uri="{FF2B5EF4-FFF2-40B4-BE49-F238E27FC236}">
                <a16:creationId xmlns:a16="http://schemas.microsoft.com/office/drawing/2014/main" id="{188D1023-58D9-4A87-AAC3-4C8C915FFE1A}"/>
              </a:ext>
            </a:extLst>
          </p:cNvPr>
          <p:cNvSpPr txBox="1"/>
          <p:nvPr/>
        </p:nvSpPr>
        <p:spPr>
          <a:xfrm>
            <a:off x="3662942" y="173919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葛子钢</a:t>
            </a:r>
            <a:endParaRPr lang="en-US" altLang="zh-HK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379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1782</Words>
  <Application>Microsoft Office PowerPoint</Application>
  <PresentationFormat>宽屏</PresentationFormat>
  <Paragraphs>317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新細明體</vt:lpstr>
      <vt:lpstr>Roboto Condensed Light</vt:lpstr>
      <vt:lpstr>等线</vt:lpstr>
      <vt:lpstr>等线 Light</vt:lpstr>
      <vt:lpstr>方正中雅宋_GBK</vt:lpstr>
      <vt:lpstr>迷你简菱心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cft-128</dc:creator>
  <cp:lastModifiedBy>cft-128</cp:lastModifiedBy>
  <cp:revision>74</cp:revision>
  <dcterms:created xsi:type="dcterms:W3CDTF">2023-01-09T06:55:46Z</dcterms:created>
  <dcterms:modified xsi:type="dcterms:W3CDTF">2023-05-24T06:50:06Z</dcterms:modified>
</cp:coreProperties>
</file>